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4" r:id="rId9"/>
    <p:sldId id="265" r:id="rId10"/>
    <p:sldId id="263" r:id="rId11"/>
    <p:sldId id="266" r:id="rId12"/>
    <p:sldId id="267" r:id="rId13"/>
    <p:sldId id="271" r:id="rId14"/>
    <p:sldId id="268" r:id="rId15"/>
    <p:sldId id="269" r:id="rId16"/>
    <p:sldId id="270" r:id="rId17"/>
    <p:sldId id="272" r:id="rId18"/>
    <p:sldId id="273"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Nunito"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660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31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836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04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Cluster 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Largest cluster (35% of the dataset)</a:t>
            </a:r>
          </a:p>
          <a:p>
            <a:pPr marL="0" lvl="0" indent="0" algn="l" rtl="0">
              <a:spcBef>
                <a:spcPts val="0"/>
              </a:spcBef>
              <a:spcAft>
                <a:spcPts val="0"/>
              </a:spcAft>
              <a:buNone/>
            </a:pPr>
            <a:r>
              <a:rPr lang="en-US" dirty="0"/>
              <a:t>Dominated by non-electronic music genres, with metal and rock being the most popular styles. Ambient music is also prominent.</a:t>
            </a:r>
          </a:p>
          <a:p>
            <a:pPr marL="0" lvl="0" indent="0" algn="l" rtl="0">
              <a:spcBef>
                <a:spcPts val="0"/>
              </a:spcBef>
              <a:spcAft>
                <a:spcPts val="0"/>
              </a:spcAft>
              <a:buNone/>
            </a:pPr>
            <a:r>
              <a:rPr lang="en-US" dirty="0"/>
              <a:t>Overall, a relatively even distribution of music styles within the cluster.</a:t>
            </a:r>
          </a:p>
          <a:p>
            <a:pPr marL="0" lvl="0" indent="0" algn="l" rtl="0">
              <a:spcBef>
                <a:spcPts val="0"/>
              </a:spcBef>
              <a:spcAft>
                <a:spcPts val="0"/>
              </a:spcAft>
              <a:buNone/>
            </a:pPr>
            <a:r>
              <a:rPr lang="en-US" dirty="0"/>
              <a:t>Cluster 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Non-electronic music accounts for 80% of the cluster, with rock being the dominant genre (40%). Electronic music represents 20% of the cluster.</a:t>
            </a:r>
          </a:p>
          <a:p>
            <a:pPr marL="0" lvl="0" indent="0" algn="l" rtl="0">
              <a:spcBef>
                <a:spcPts val="0"/>
              </a:spcBef>
              <a:spcAft>
                <a:spcPts val="0"/>
              </a:spcAft>
              <a:buNone/>
            </a:pPr>
            <a:r>
              <a:rPr lang="en-US" dirty="0"/>
              <a:t>Metal is the most popular style (20.5%), followed by rock. Other styles are evenly distributed.</a:t>
            </a:r>
          </a:p>
          <a:p>
            <a:pPr marL="0" lvl="0" indent="0" algn="l" rtl="0">
              <a:spcBef>
                <a:spcPts val="0"/>
              </a:spcBef>
              <a:spcAft>
                <a:spcPts val="0"/>
              </a:spcAft>
              <a:buNone/>
            </a:pPr>
            <a:r>
              <a:rPr lang="en-US" dirty="0"/>
              <a:t>Cluster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Electronic music comprises the majority (55%) of the cluster, with a focus on 4-on-the-floor dance styles such as house and techno.</a:t>
            </a:r>
          </a:p>
          <a:p>
            <a:pPr marL="0" lvl="0" indent="0" algn="l" rtl="0">
              <a:spcBef>
                <a:spcPts val="0"/>
              </a:spcBef>
              <a:spcAft>
                <a:spcPts val="0"/>
              </a:spcAft>
              <a:buNone/>
            </a:pPr>
            <a:r>
              <a:rPr lang="en-US" dirty="0"/>
              <a:t>Disco and funk, which are foundational genres for house and techno, are also notable within this cluster.</a:t>
            </a:r>
          </a:p>
          <a:p>
            <a:pPr marL="0" lvl="0" indent="0" algn="l" rtl="0">
              <a:spcBef>
                <a:spcPts val="0"/>
              </a:spcBef>
              <a:spcAft>
                <a:spcPts val="0"/>
              </a:spcAft>
              <a:buNone/>
            </a:pPr>
            <a:r>
              <a:rPr lang="en-US" dirty="0"/>
              <a:t>Cluster 3:</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Non-electronic music accounts for 69% of the cluster, with rock and electronic music being equally represented (31% each).</a:t>
            </a:r>
          </a:p>
          <a:p>
            <a:pPr marL="0" lvl="0" indent="0" algn="l" rtl="0">
              <a:spcBef>
                <a:spcPts val="0"/>
              </a:spcBef>
              <a:spcAft>
                <a:spcPts val="0"/>
              </a:spcAft>
              <a:buNone/>
            </a:pPr>
            <a:r>
              <a:rPr lang="en-US" dirty="0"/>
              <a:t>Similar to Cluster 1, rock and metal are popular styles, while other styles are evenly distributed.</a:t>
            </a:r>
          </a:p>
        </p:txBody>
      </p:sp>
    </p:spTree>
    <p:extLst>
      <p:ext uri="{BB962C8B-B14F-4D97-AF65-F5344CB8AC3E}">
        <p14:creationId xmlns:p14="http://schemas.microsoft.com/office/powerpoint/2010/main" val="3727618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334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Yu Mincho" panose="02020400000000000000" pitchFamily="18" charset="-128"/>
                <a:cs typeface="Times New Roman" panose="02020603050405020304" pitchFamily="18" charset="0"/>
              </a:rPr>
              <a:t>Cluster 0: The Eclectic Listeners</a:t>
            </a:r>
            <a:endParaRPr lang="en-US" sz="18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Cluster 0, accounting for approximately 35% of the dataset, seems to encompass a broad range of Bandcamp users. This group shows diverse music preferences, with both electronic and rock genres constituting around 31% and 32% respectively of their purchases. Interestingly, ambient music, a sub-genre of electronic music, accounts for 12% of the purchases, highlighting a nuanced interest in the broader electronic genre. Metal music tops the popularity list in this cluster with a 15% share, hinting at an eclectic listener base.</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a:t>
            </a:r>
          </a:p>
          <a:p>
            <a:pPr marL="0" marR="0">
              <a:lnSpc>
                <a:spcPct val="107000"/>
              </a:lnSpc>
              <a:spcBef>
                <a:spcPts val="0"/>
              </a:spcBef>
              <a:spcAft>
                <a:spcPts val="800"/>
              </a:spcAft>
            </a:pPr>
            <a:r>
              <a:rPr lang="en-US" sz="1800" b="1" kern="100" dirty="0">
                <a:effectLst/>
                <a:latin typeface="Calibri" panose="020F0502020204030204" pitchFamily="34" charset="0"/>
                <a:ea typeface="Yu Mincho" panose="02020400000000000000" pitchFamily="18" charset="-128"/>
                <a:cs typeface="Times New Roman" panose="02020603050405020304" pitchFamily="18" charset="0"/>
              </a:rPr>
              <a:t>Cluster 1: The Vinyl Collectors &amp; Physical Merchandise Enthusiasts</a:t>
            </a:r>
            <a:endParaRPr lang="en-US" sz="18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Cluster 1 is dominated by non-electronic music purchases, with rock taking a significant 40% share. This cluster is characterized by its predilection for physical merchandise; 100% of the transactions involving physical merch belong to this group. Furthermore, this cluster registers the highest mean payment amount at $19.72 USD, indicative of the higher cost associated with physical items and the cluster's willingness to invest in such purchases.</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a:t>
            </a:r>
          </a:p>
          <a:p>
            <a:pPr marL="0" marR="0">
              <a:lnSpc>
                <a:spcPct val="107000"/>
              </a:lnSpc>
              <a:spcBef>
                <a:spcPts val="0"/>
              </a:spcBef>
              <a:spcAft>
                <a:spcPts val="800"/>
              </a:spcAft>
            </a:pPr>
            <a:r>
              <a:rPr lang="en-US" sz="1800" b="1" kern="100" dirty="0">
                <a:effectLst/>
                <a:latin typeface="Calibri" panose="020F0502020204030204" pitchFamily="34" charset="0"/>
                <a:ea typeface="Yu Mincho" panose="02020400000000000000" pitchFamily="18" charset="-128"/>
                <a:cs typeface="Times New Roman" panose="02020603050405020304" pitchFamily="18" charset="0"/>
              </a:rPr>
              <a:t>Cluster 2: The Dance Music Aficionados and DJs</a:t>
            </a:r>
            <a:endParaRPr lang="en-US" sz="18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Cluster 2 shows a distinct leaning towards electronic music, more specifically dance music with Black-American lineage such as house and techno. The cluster is also characterized by purchases of individual tracks, hinting at a potential DJ community within this group.</a:t>
            </a: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 </a:t>
            </a:r>
          </a:p>
          <a:p>
            <a:pPr marL="0" marR="0">
              <a:lnSpc>
                <a:spcPct val="107000"/>
              </a:lnSpc>
              <a:spcBef>
                <a:spcPts val="0"/>
              </a:spcBef>
              <a:spcAft>
                <a:spcPts val="800"/>
              </a:spcAft>
            </a:pPr>
            <a:r>
              <a:rPr lang="en-US" sz="1800" b="1" kern="100" dirty="0">
                <a:effectLst/>
                <a:latin typeface="Calibri" panose="020F0502020204030204" pitchFamily="34" charset="0"/>
                <a:ea typeface="Yu Mincho" panose="02020400000000000000" pitchFamily="18" charset="-128"/>
                <a:cs typeface="Times New Roman" panose="02020603050405020304" pitchFamily="18" charset="0"/>
              </a:rPr>
              <a:t>Cluster 3: The Generous Supporters</a:t>
            </a:r>
            <a:endParaRPr lang="en-US" sz="1800" kern="100" dirty="0">
              <a:effectLst/>
              <a:latin typeface="Calibri" panose="020F0502020204030204" pitchFamily="34" charset="0"/>
              <a:ea typeface="Yu Mincho" panose="02020400000000000000" pitchFamily="18" charset="-128"/>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Yu Mincho" panose="02020400000000000000" pitchFamily="18" charset="-128"/>
                <a:cs typeface="Times New Roman" panose="02020603050405020304" pitchFamily="18" charset="0"/>
              </a:rPr>
              <a:t>Cluster 3 mirrors cluster 0 in terms of its diverse musical preferences but stands out due to its generous transactions and support for artists during Bandcamp Fridays. Despite its similarities with Cluster 0, Cluster 3's transactions on Bandcamp Fridays are significantly higher, suggesting a distinct sub-group within the wider Bandcamp user base committed to supporting artists financially.</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946156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3200" b="0" i="0" dirty="0">
                <a:solidFill>
                  <a:srgbClr val="D1D5DB"/>
                </a:solidFill>
                <a:effectLst/>
                <a:latin typeface="+mj-lt"/>
              </a:rPr>
              <a:t>This cluster analysis provides a multi-dimensional look into Bandcamp's user behavior, pointing towards varying user personas with unique music tastes, purchasing patterns, and levels of artist support. Each cluster embodies a distinct user segment with tangible implications for Bandcamp's marketing and user engagement strategies.</a:t>
            </a:r>
          </a:p>
          <a:p>
            <a:pPr algn="l"/>
            <a:r>
              <a:rPr lang="en-US" sz="3200" b="0" i="0" dirty="0">
                <a:solidFill>
                  <a:srgbClr val="D1D5DB"/>
                </a:solidFill>
                <a:effectLst/>
                <a:latin typeface="+mj-lt"/>
              </a:rPr>
              <a:t>Cluster 2, likely constituting electronic music enthusiasts and possibly DJs, showcases a preference for individual track purchases. This suggests that a recommendation system highlighting standout tracks or curated playlists could resonate well with this group.</a:t>
            </a:r>
          </a:p>
          <a:p>
            <a:pPr algn="l"/>
            <a:r>
              <a:rPr lang="en-US" sz="3200" b="0" i="0" dirty="0">
                <a:solidFill>
                  <a:srgbClr val="D1D5DB"/>
                </a:solidFill>
                <a:effectLst/>
                <a:latin typeface="+mj-lt"/>
              </a:rPr>
              <a:t>Clusters 0 and 3 appear to represent a wider Bandcamp user base, with Cluster 3 showing a strong inclination towards supporting artists, particularly on Bandcamp Fridays. Enhanced communication of artist support initiatives, like Bandcamp Fridays, could be an effective strategy to engage this user segment further.</a:t>
            </a:r>
          </a:p>
          <a:p>
            <a:pPr algn="l"/>
            <a:r>
              <a:rPr lang="en-US" sz="3200" b="0" i="0" dirty="0">
                <a:solidFill>
                  <a:srgbClr val="D1D5DB"/>
                </a:solidFill>
                <a:effectLst/>
                <a:latin typeface="+mj-lt"/>
              </a:rPr>
              <a:t>Cluster 1 seems to be driven by physical merchandise transactions, potentially comprising collectors and merch enthusiasts. Strategies focusing on limited edition releases, exclusive merch, or physical-digital bundles could be an attractive proposition for this cluster.</a:t>
            </a:r>
          </a:p>
        </p:txBody>
      </p:sp>
    </p:spTree>
    <p:extLst>
      <p:ext uri="{BB962C8B-B14F-4D97-AF65-F5344CB8AC3E}">
        <p14:creationId xmlns:p14="http://schemas.microsoft.com/office/powerpoint/2010/main" val="425220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8340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4e33027701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4e33027701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e33027701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e33027701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dirty="0">
                <a:solidFill>
                  <a:srgbClr val="000000"/>
                </a:solidFill>
                <a:effectLst/>
                <a:latin typeface="Courier New" panose="02070309020205020404" pitchFamily="49" charset="0"/>
              </a:rPr>
              <a:t>_id - unique identifier </a:t>
            </a:r>
            <a:r>
              <a:rPr lang="en-US" b="0" dirty="0" err="1">
                <a:solidFill>
                  <a:srgbClr val="000000"/>
                </a:solidFill>
                <a:effectLst/>
                <a:latin typeface="Courier New" panose="02070309020205020404" pitchFamily="49" charset="0"/>
              </a:rPr>
              <a:t>containnig</a:t>
            </a:r>
            <a:r>
              <a:rPr lang="en-US" b="0" dirty="0">
                <a:solidFill>
                  <a:srgbClr val="000000"/>
                </a:solidFill>
                <a:effectLst/>
                <a:latin typeface="Courier New" panose="02070309020205020404" pitchFamily="49" charset="0"/>
              </a:rPr>
              <a:t> timestamp and item </a:t>
            </a:r>
            <a:r>
              <a:rPr lang="en-US" b="0" dirty="0" err="1">
                <a:solidFill>
                  <a:srgbClr val="000000"/>
                </a:solidFill>
                <a:effectLst/>
                <a:latin typeface="Courier New" panose="02070309020205020404" pitchFamily="49" charset="0"/>
              </a:rPr>
              <a:t>url</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art_url</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url</a:t>
            </a:r>
            <a:r>
              <a:rPr lang="en-US" b="0" dirty="0">
                <a:solidFill>
                  <a:srgbClr val="000000"/>
                </a:solidFill>
                <a:effectLst/>
                <a:latin typeface="Courier New" panose="02070309020205020404" pitchFamily="49" charset="0"/>
              </a:rPr>
              <a:t> to item artwork</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item_type</a:t>
            </a:r>
            <a:r>
              <a:rPr lang="en-US" b="0" dirty="0">
                <a:solidFill>
                  <a:srgbClr val="000000"/>
                </a:solidFill>
                <a:effectLst/>
                <a:latin typeface="Courier New" panose="02070309020205020404" pitchFamily="49" charset="0"/>
              </a:rPr>
              <a:t> - type of item ('a' for digital albums, 'p' for physical item, 't' for individual tracks, 'b' for full digital discography)</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utc_date</a:t>
            </a:r>
            <a:r>
              <a:rPr lang="en-US" b="0" dirty="0">
                <a:solidFill>
                  <a:srgbClr val="000000"/>
                </a:solidFill>
                <a:effectLst/>
                <a:latin typeface="Courier New" panose="02070309020205020404" pitchFamily="49" charset="0"/>
              </a:rPr>
              <a:t> - sales' timestamps</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country_code</a:t>
            </a:r>
            <a:r>
              <a:rPr lang="en-US" b="0" dirty="0">
                <a:solidFill>
                  <a:srgbClr val="000000"/>
                </a:solidFill>
                <a:effectLst/>
                <a:latin typeface="Courier New" panose="02070309020205020404" pitchFamily="49" charset="0"/>
              </a:rPr>
              <a:t> - country code for where the purchase was made</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track_album_slug_text</a:t>
            </a:r>
            <a:r>
              <a:rPr lang="en-US" b="0" dirty="0">
                <a:solidFill>
                  <a:srgbClr val="000000"/>
                </a:solidFill>
                <a:effectLst/>
                <a:latin typeface="Courier New" panose="02070309020205020404" pitchFamily="49" charset="0"/>
              </a:rPr>
              <a:t> - not sure, probably a description of item or message included in purchase</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country - country where purchase was made</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slug_type</a:t>
            </a:r>
            <a:r>
              <a:rPr lang="en-US" b="0" dirty="0">
                <a:solidFill>
                  <a:srgbClr val="000000"/>
                </a:solidFill>
                <a:effectLst/>
                <a:latin typeface="Courier New" panose="02070309020205020404" pitchFamily="49" charset="0"/>
              </a:rPr>
              <a:t> - also denotes type of item similar to </a:t>
            </a:r>
            <a:r>
              <a:rPr lang="en-US" b="0" dirty="0" err="1">
                <a:solidFill>
                  <a:srgbClr val="000000"/>
                </a:solidFill>
                <a:effectLst/>
                <a:latin typeface="Courier New" panose="02070309020205020404" pitchFamily="49" charset="0"/>
              </a:rPr>
              <a:t>item_type</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item_price</a:t>
            </a:r>
            <a:r>
              <a:rPr lang="en-US" b="0" dirty="0">
                <a:solidFill>
                  <a:srgbClr val="000000"/>
                </a:solidFill>
                <a:effectLst/>
                <a:latin typeface="Courier New" panose="02070309020205020404" pitchFamily="49" charset="0"/>
              </a:rPr>
              <a:t> - price of item in seller's currency</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item_description</a:t>
            </a:r>
            <a:r>
              <a:rPr lang="en-US" b="0" dirty="0">
                <a:solidFill>
                  <a:srgbClr val="000000"/>
                </a:solidFill>
                <a:effectLst/>
                <a:latin typeface="Courier New" panose="02070309020205020404" pitchFamily="49" charset="0"/>
              </a:rPr>
              <a:t> - name or description of item</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art_id</a:t>
            </a:r>
            <a:r>
              <a:rPr lang="en-US" b="0" dirty="0">
                <a:solidFill>
                  <a:srgbClr val="000000"/>
                </a:solidFill>
                <a:effectLst/>
                <a:latin typeface="Courier New" panose="02070309020205020404" pitchFamily="49" charset="0"/>
              </a:rPr>
              <a:t> - id of artwork</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url</a:t>
            </a:r>
            <a:r>
              <a:rPr lang="en-US" b="0" dirty="0">
                <a:solidFill>
                  <a:srgbClr val="000000"/>
                </a:solidFill>
                <a:effectLst/>
                <a:latin typeface="Courier New" panose="02070309020205020404" pitchFamily="49" charset="0"/>
              </a:rPr>
              <a:t> - link to the item</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currency - buyer's currency</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amount_paid</a:t>
            </a:r>
            <a:r>
              <a:rPr lang="en-US" b="0" dirty="0">
                <a:solidFill>
                  <a:srgbClr val="000000"/>
                </a:solidFill>
                <a:effectLst/>
                <a:latin typeface="Courier New" panose="02070309020205020404" pitchFamily="49" charset="0"/>
              </a:rPr>
              <a:t> - amount paid by buyer in buyer's currency</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amount_paid_fmt</a:t>
            </a:r>
            <a:r>
              <a:rPr lang="en-US" b="0" dirty="0">
                <a:solidFill>
                  <a:srgbClr val="000000"/>
                </a:solidFill>
                <a:effectLst/>
                <a:latin typeface="Courier New" panose="02070309020205020404" pitchFamily="49" charset="0"/>
              </a:rPr>
              <a:t> - amount paid in the buyer's currency with currency symbol</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amount_paid_usd</a:t>
            </a:r>
            <a:r>
              <a:rPr lang="en-US" b="0" dirty="0">
                <a:solidFill>
                  <a:srgbClr val="000000"/>
                </a:solidFill>
                <a:effectLst/>
                <a:latin typeface="Courier New" panose="02070309020205020404" pitchFamily="49" charset="0"/>
              </a:rPr>
              <a:t> - amount paid by buyer converted to </a:t>
            </a:r>
            <a:r>
              <a:rPr lang="en-US" b="0" dirty="0" err="1">
                <a:solidFill>
                  <a:srgbClr val="000000"/>
                </a:solidFill>
                <a:effectLst/>
                <a:latin typeface="Courier New" panose="02070309020205020404" pitchFamily="49" charset="0"/>
              </a:rPr>
              <a:t>usd</a:t>
            </a:r>
            <a:endParaRPr lang="en-US" b="0" dirty="0">
              <a:solidFill>
                <a:srgbClr val="000000"/>
              </a:solidFill>
              <a:effectLst/>
              <a:latin typeface="Courier New" panose="02070309020205020404" pitchFamily="49" charset="0"/>
            </a:endParaRP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amount_over_fmt</a:t>
            </a:r>
            <a:r>
              <a:rPr lang="en-US" b="0" dirty="0">
                <a:solidFill>
                  <a:srgbClr val="000000"/>
                </a:solidFill>
                <a:effectLst/>
                <a:latin typeface="Courier New" panose="02070309020205020404" pitchFamily="49" charset="0"/>
              </a:rPr>
              <a:t> - amount voluntarily paid extra by buyer (in buyer's currency)</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releases - number of releases bought when user buys the full discography (at a discount)</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artist_name</a:t>
            </a:r>
            <a:r>
              <a:rPr lang="en-US" b="0" dirty="0">
                <a:solidFill>
                  <a:srgbClr val="000000"/>
                </a:solidFill>
                <a:effectLst/>
                <a:latin typeface="Courier New" panose="02070309020205020404" pitchFamily="49" charset="0"/>
              </a:rPr>
              <a:t> - artist name</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album_title</a:t>
            </a:r>
            <a:r>
              <a:rPr lang="en-US" b="0" dirty="0">
                <a:solidFill>
                  <a:srgbClr val="000000"/>
                </a:solidFill>
                <a:effectLst/>
                <a:latin typeface="Courier New" panose="02070309020205020404" pitchFamily="49" charset="0"/>
              </a:rPr>
              <a:t> - title of album</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package_image_id</a:t>
            </a:r>
            <a:r>
              <a:rPr lang="en-US" b="0" dirty="0">
                <a:solidFill>
                  <a:srgbClr val="000000"/>
                </a:solidFill>
                <a:effectLst/>
                <a:latin typeface="Courier New" panose="02070309020205020404" pitchFamily="49" charset="0"/>
              </a:rPr>
              <a:t> - id to image of item in case of physical item</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item_slug</a:t>
            </a:r>
            <a:r>
              <a:rPr lang="en-US" b="0" dirty="0">
                <a:solidFill>
                  <a:srgbClr val="000000"/>
                </a:solidFill>
                <a:effectLst/>
                <a:latin typeface="Courier New" panose="02070309020205020404" pitchFamily="49" charset="0"/>
              </a:rPr>
              <a:t> - only has the value /album/ for some transactions involving individual tracks</a:t>
            </a:r>
          </a:p>
          <a:p>
            <a:br>
              <a:rPr lang="en-US" b="0" dirty="0">
                <a:solidFill>
                  <a:srgbClr val="000000"/>
                </a:solidFill>
                <a:effectLst/>
                <a:latin typeface="Courier New" panose="02070309020205020404" pitchFamily="49" charset="0"/>
              </a:rPr>
            </a:br>
            <a:r>
              <a:rPr lang="en-US" b="0" dirty="0" err="1">
                <a:solidFill>
                  <a:srgbClr val="000000"/>
                </a:solidFill>
                <a:effectLst/>
                <a:latin typeface="Courier New" panose="02070309020205020404" pitchFamily="49" charset="0"/>
              </a:rPr>
              <a:t>addl_count</a:t>
            </a:r>
            <a:r>
              <a:rPr lang="en-US" b="0" dirty="0">
                <a:solidFill>
                  <a:srgbClr val="000000"/>
                </a:solidFill>
                <a:effectLst/>
                <a:latin typeface="Courier New" panose="02070309020205020404" pitchFamily="49" charset="0"/>
              </a:rPr>
              <a:t> - also appear whenever </a:t>
            </a:r>
            <a:r>
              <a:rPr lang="en-US" b="0" dirty="0" err="1">
                <a:solidFill>
                  <a:srgbClr val="000000"/>
                </a:solidFill>
                <a:effectLst/>
                <a:latin typeface="Courier New" panose="02070309020205020404" pitchFamily="49" charset="0"/>
              </a:rPr>
              <a:t>item_slug</a:t>
            </a:r>
            <a:r>
              <a:rPr lang="en-US" b="0" dirty="0">
                <a:solidFill>
                  <a:srgbClr val="000000"/>
                </a:solidFill>
                <a:effectLst/>
                <a:latin typeface="Courier New" panose="02070309020205020404" pitchFamily="49" charset="0"/>
              </a:rPr>
              <a:t> isn't null, possibly means buyer also buys additional tracks from that same album</a:t>
            </a:r>
          </a:p>
          <a:p>
            <a:br>
              <a:rPr lang="en-US" b="0" dirty="0">
                <a:solidFill>
                  <a:srgbClr val="000000"/>
                </a:solidFill>
                <a:effectLst/>
                <a:latin typeface="Courier New" panose="02070309020205020404" pitchFamily="49" charset="0"/>
              </a:rPr>
            </a:br>
            <a:r>
              <a:rPr lang="en-US" b="0" dirty="0">
                <a:solidFill>
                  <a:srgbClr val="000000"/>
                </a:solidFill>
                <a:effectLst/>
                <a:latin typeface="Courier New" panose="02070309020205020404" pitchFamily="49" charset="0"/>
              </a:rPr>
              <a:t>keywords - music's descriptors as tags</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4e330277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4e330277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e33027701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4e3302770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e33027701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4e3302770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6676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e33027701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e33027701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4473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omponents.one/datasets/bandcamp-sal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components.one/datasets/bandcamp-item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705800" y="964425"/>
            <a:ext cx="5732400" cy="949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CS668: Capstone Project</a:t>
            </a:r>
            <a:endParaRPr/>
          </a:p>
        </p:txBody>
      </p:sp>
      <p:sp>
        <p:nvSpPr>
          <p:cNvPr id="129" name="Google Shape;129;p13"/>
          <p:cNvSpPr txBox="1"/>
          <p:nvPr/>
        </p:nvSpPr>
        <p:spPr>
          <a:xfrm>
            <a:off x="1536000" y="1914225"/>
            <a:ext cx="6072000" cy="265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a:t>Title: </a:t>
            </a:r>
            <a:r>
              <a:rPr lang="en"/>
              <a:t>Bandcamp Analysis: Sales in the Digital Music Distribution Landscape</a:t>
            </a:r>
            <a:endParaRPr/>
          </a:p>
          <a:p>
            <a:pPr marL="0" lvl="0" indent="0" algn="l" rtl="0">
              <a:lnSpc>
                <a:spcPct val="115000"/>
              </a:lnSpc>
              <a:spcBef>
                <a:spcPts val="1200"/>
              </a:spcBef>
              <a:spcAft>
                <a:spcPts val="0"/>
              </a:spcAft>
              <a:buNone/>
            </a:pPr>
            <a:r>
              <a:rPr lang="en" b="1"/>
              <a:t>Name: </a:t>
            </a:r>
            <a:r>
              <a:rPr lang="en"/>
              <a:t>Nguyen Nguyen</a:t>
            </a:r>
            <a:endParaRPr/>
          </a:p>
          <a:p>
            <a:pPr marL="0" lvl="0" indent="0" algn="l" rtl="0">
              <a:lnSpc>
                <a:spcPct val="115000"/>
              </a:lnSpc>
              <a:spcBef>
                <a:spcPts val="1200"/>
              </a:spcBef>
              <a:spcAft>
                <a:spcPts val="0"/>
              </a:spcAft>
              <a:buNone/>
            </a:pPr>
            <a:r>
              <a:rPr lang="en" b="1"/>
              <a:t>Email: </a:t>
            </a:r>
            <a:r>
              <a:rPr lang="en"/>
              <a:t>nn76511n@pace.edu</a:t>
            </a:r>
            <a:r>
              <a:rPr lang="en" b="1"/>
              <a:t>	</a:t>
            </a:r>
            <a:endParaRPr b="1"/>
          </a:p>
          <a:p>
            <a:pPr marL="0" lvl="0" indent="0" algn="l" rtl="0">
              <a:lnSpc>
                <a:spcPct val="115000"/>
              </a:lnSpc>
              <a:spcBef>
                <a:spcPts val="1200"/>
              </a:spcBef>
              <a:spcAft>
                <a:spcPts val="0"/>
              </a:spcAft>
              <a:buNone/>
            </a:pPr>
            <a:r>
              <a:rPr lang="en" b="1"/>
              <a:t>Github: </a:t>
            </a:r>
            <a:r>
              <a:rPr lang="en"/>
              <a:t>https://github.com/nnguyen1307/CS688_Capstone_Project</a:t>
            </a:r>
            <a:endParaRPr/>
          </a:p>
          <a:p>
            <a:pPr marL="0" lvl="0" indent="0" algn="l" rtl="0">
              <a:lnSpc>
                <a:spcPct val="115000"/>
              </a:lnSpc>
              <a:spcBef>
                <a:spcPts val="1200"/>
              </a:spcBef>
              <a:spcAft>
                <a:spcPts val="0"/>
              </a:spcAft>
              <a:buNone/>
            </a:pPr>
            <a:endParaRPr b="1"/>
          </a:p>
          <a:p>
            <a:pPr marL="0" lvl="0" indent="0" algn="l" rtl="0">
              <a:lnSpc>
                <a:spcPct val="115000"/>
              </a:lnSpc>
              <a:spcBef>
                <a:spcPts val="1200"/>
              </a:spcBef>
              <a:spcAft>
                <a:spcPts val="1200"/>
              </a:spcAft>
              <a:buNone/>
            </a:pP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49" y="559400"/>
            <a:ext cx="7957705"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Feature Engineering &amp; Selection</a:t>
            </a:r>
            <a:endParaRPr dirty="0"/>
          </a:p>
        </p:txBody>
      </p:sp>
      <p:pic>
        <p:nvPicPr>
          <p:cNvPr id="17" name="Picture 16">
            <a:extLst>
              <a:ext uri="{FF2B5EF4-FFF2-40B4-BE49-F238E27FC236}">
                <a16:creationId xmlns:a16="http://schemas.microsoft.com/office/drawing/2014/main" id="{2635C220-7559-BD6C-3A92-4131FCF4C832}"/>
              </a:ext>
            </a:extLst>
          </p:cNvPr>
          <p:cNvPicPr>
            <a:picLocks noChangeAspect="1"/>
          </p:cNvPicPr>
          <p:nvPr/>
        </p:nvPicPr>
        <p:blipFill>
          <a:blip r:embed="rId3"/>
          <a:stretch>
            <a:fillRect/>
          </a:stretch>
        </p:blipFill>
        <p:spPr>
          <a:xfrm>
            <a:off x="819150" y="1130855"/>
            <a:ext cx="2948982" cy="3453245"/>
          </a:xfrm>
          <a:prstGeom prst="rect">
            <a:avLst/>
          </a:prstGeom>
        </p:spPr>
      </p:pic>
      <p:sp>
        <p:nvSpPr>
          <p:cNvPr id="18" name="Arrow: Right 17">
            <a:extLst>
              <a:ext uri="{FF2B5EF4-FFF2-40B4-BE49-F238E27FC236}">
                <a16:creationId xmlns:a16="http://schemas.microsoft.com/office/drawing/2014/main" id="{933BE8B8-2D70-5484-39DE-CE65642D6702}"/>
              </a:ext>
            </a:extLst>
          </p:cNvPr>
          <p:cNvSpPr/>
          <p:nvPr/>
        </p:nvSpPr>
        <p:spPr>
          <a:xfrm>
            <a:off x="3768132" y="2521527"/>
            <a:ext cx="748450" cy="442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91D0044-5AF8-12D2-B22C-5E51533B2739}"/>
              </a:ext>
            </a:extLst>
          </p:cNvPr>
          <p:cNvPicPr>
            <a:picLocks noChangeAspect="1"/>
          </p:cNvPicPr>
          <p:nvPr/>
        </p:nvPicPr>
        <p:blipFill>
          <a:blip r:embed="rId4"/>
          <a:stretch>
            <a:fillRect/>
          </a:stretch>
        </p:blipFill>
        <p:spPr>
          <a:xfrm>
            <a:off x="4516581" y="1130855"/>
            <a:ext cx="4264243" cy="2152672"/>
          </a:xfrm>
          <a:prstGeom prst="rect">
            <a:avLst/>
          </a:prstGeom>
        </p:spPr>
      </p:pic>
      <p:sp>
        <p:nvSpPr>
          <p:cNvPr id="21" name="TextBox 20">
            <a:extLst>
              <a:ext uri="{FF2B5EF4-FFF2-40B4-BE49-F238E27FC236}">
                <a16:creationId xmlns:a16="http://schemas.microsoft.com/office/drawing/2014/main" id="{6984B0E8-ED5B-EBCC-260F-9B8FFAE68CAB}"/>
              </a:ext>
            </a:extLst>
          </p:cNvPr>
          <p:cNvSpPr txBox="1"/>
          <p:nvPr/>
        </p:nvSpPr>
        <p:spPr>
          <a:xfrm>
            <a:off x="4572000" y="3401291"/>
            <a:ext cx="4204854" cy="830997"/>
          </a:xfrm>
          <a:prstGeom prst="rect">
            <a:avLst/>
          </a:prstGeom>
          <a:noFill/>
        </p:spPr>
        <p:txBody>
          <a:bodyPr wrap="square" rtlCol="0">
            <a:spAutoFit/>
          </a:bodyPr>
          <a:lstStyle/>
          <a:p>
            <a:pPr marL="171450" indent="-171450">
              <a:buFont typeface="Arial" panose="020B0604020202020204" pitchFamily="34" charset="0"/>
              <a:buChar char="•"/>
            </a:pPr>
            <a:r>
              <a:rPr lang="en-US" sz="800" dirty="0"/>
              <a:t>Convert item price to USD</a:t>
            </a:r>
          </a:p>
          <a:p>
            <a:pPr marL="171450" indent="-171450">
              <a:buFont typeface="Arial" panose="020B0604020202020204" pitchFamily="34" charset="0"/>
              <a:buChar char="•"/>
            </a:pPr>
            <a:r>
              <a:rPr lang="en-US" sz="800" dirty="0"/>
              <a:t>One-hot encode item type</a:t>
            </a:r>
          </a:p>
          <a:p>
            <a:pPr marL="171450" indent="-171450">
              <a:buFont typeface="Arial" panose="020B0604020202020204" pitchFamily="34" charset="0"/>
              <a:buChar char="•"/>
            </a:pPr>
            <a:r>
              <a:rPr lang="en-US" sz="800" dirty="0"/>
              <a:t>Target-mean encode country codes</a:t>
            </a:r>
          </a:p>
          <a:p>
            <a:pPr marL="171450" indent="-171450">
              <a:buFont typeface="Arial" panose="020B0604020202020204" pitchFamily="34" charset="0"/>
              <a:buChar char="•"/>
            </a:pPr>
            <a:r>
              <a:rPr lang="en-US" sz="800" dirty="0"/>
              <a:t>Add labels from unstructured data clustering as music style category feature</a:t>
            </a:r>
          </a:p>
          <a:p>
            <a:pPr marL="171450" indent="-171450">
              <a:buFont typeface="Arial" panose="020B0604020202020204" pitchFamily="34" charset="0"/>
              <a:buChar char="•"/>
            </a:pPr>
            <a:r>
              <a:rPr lang="en-US" sz="800" dirty="0"/>
              <a:t>Add generous (Y/N) column and </a:t>
            </a:r>
            <a:r>
              <a:rPr lang="en-US" sz="800" dirty="0" err="1"/>
              <a:t>isBCFriday</a:t>
            </a:r>
            <a:r>
              <a:rPr lang="en-US" sz="800" dirty="0"/>
              <a:t>(Y/N) features</a:t>
            </a:r>
          </a:p>
          <a:p>
            <a:pPr marL="171450" indent="-171450">
              <a:buFont typeface="Arial" panose="020B0604020202020204" pitchFamily="34" charset="0"/>
              <a:buChar char="•"/>
            </a:pPr>
            <a:r>
              <a:rPr lang="en-US" sz="800" dirty="0"/>
              <a:t>Log scaled price and amount paid  </a:t>
            </a:r>
          </a:p>
        </p:txBody>
      </p:sp>
    </p:spTree>
    <p:extLst>
      <p:ext uri="{BB962C8B-B14F-4D97-AF65-F5344CB8AC3E}">
        <p14:creationId xmlns:p14="http://schemas.microsoft.com/office/powerpoint/2010/main" val="2790651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49" y="559400"/>
            <a:ext cx="7957705"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Clustering Transaction Dataset</a:t>
            </a:r>
            <a:endParaRPr dirty="0"/>
          </a:p>
        </p:txBody>
      </p:sp>
      <p:pic>
        <p:nvPicPr>
          <p:cNvPr id="3" name="Picture 2">
            <a:extLst>
              <a:ext uri="{FF2B5EF4-FFF2-40B4-BE49-F238E27FC236}">
                <a16:creationId xmlns:a16="http://schemas.microsoft.com/office/drawing/2014/main" id="{D3AAC420-A83B-CEEA-9B13-A0D1BAA28FA9}"/>
              </a:ext>
            </a:extLst>
          </p:cNvPr>
          <p:cNvPicPr>
            <a:picLocks noChangeAspect="1"/>
          </p:cNvPicPr>
          <p:nvPr/>
        </p:nvPicPr>
        <p:blipFill>
          <a:blip r:embed="rId3"/>
          <a:stretch>
            <a:fillRect/>
          </a:stretch>
        </p:blipFill>
        <p:spPr>
          <a:xfrm>
            <a:off x="4572000" y="1001600"/>
            <a:ext cx="3740728" cy="1961158"/>
          </a:xfrm>
          <a:prstGeom prst="rect">
            <a:avLst/>
          </a:prstGeom>
        </p:spPr>
      </p:pic>
      <p:pic>
        <p:nvPicPr>
          <p:cNvPr id="1026" name="Picture 2">
            <a:extLst>
              <a:ext uri="{FF2B5EF4-FFF2-40B4-BE49-F238E27FC236}">
                <a16:creationId xmlns:a16="http://schemas.microsoft.com/office/drawing/2014/main" id="{1F48D0F8-FF50-E3BB-A8C3-E96B54B03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55" y="3000182"/>
            <a:ext cx="3240416" cy="17231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4F5367-17BB-0A6E-E861-B37A0A69A87F}"/>
              </a:ext>
            </a:extLst>
          </p:cNvPr>
          <p:cNvSpPr txBox="1"/>
          <p:nvPr/>
        </p:nvSpPr>
        <p:spPr>
          <a:xfrm>
            <a:off x="928255" y="1281545"/>
            <a:ext cx="3470563" cy="1785104"/>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Performed PCA to reduce dimensionality of data, 5 components would preserve at least 95% of variance in data</a:t>
            </a:r>
          </a:p>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Used K-means clustering since I don’t have an outcome to predict and due to its ease of use and computationally efficient. </a:t>
            </a:r>
          </a:p>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Used elbow method to determine optimal K=4</a:t>
            </a:r>
          </a:p>
          <a:p>
            <a:pPr marL="171450" indent="-171450">
              <a:buFont typeface="Arial" panose="020B0604020202020204" pitchFamily="34" charset="0"/>
              <a:buChar char="•"/>
            </a:pPr>
            <a:r>
              <a:rPr lang="en-US" sz="1100" dirty="0">
                <a:latin typeface="Roboto" panose="02000000000000000000" pitchFamily="2" charset="0"/>
                <a:ea typeface="Roboto" panose="02000000000000000000" pitchFamily="2" charset="0"/>
                <a:cs typeface="Roboto" panose="02000000000000000000" pitchFamily="2" charset="0"/>
              </a:rPr>
              <a:t>Resulting clusters have a Davies-Bouldin of 08.26, suggesting overlapping and points not being tight together</a:t>
            </a:r>
          </a:p>
        </p:txBody>
      </p:sp>
      <p:pic>
        <p:nvPicPr>
          <p:cNvPr id="6" name="Picture 5">
            <a:extLst>
              <a:ext uri="{FF2B5EF4-FFF2-40B4-BE49-F238E27FC236}">
                <a16:creationId xmlns:a16="http://schemas.microsoft.com/office/drawing/2014/main" id="{82CEA016-9C53-BF92-AD74-45447D70916E}"/>
              </a:ext>
            </a:extLst>
          </p:cNvPr>
          <p:cNvPicPr>
            <a:picLocks noChangeAspect="1"/>
          </p:cNvPicPr>
          <p:nvPr/>
        </p:nvPicPr>
        <p:blipFill>
          <a:blip r:embed="rId5"/>
          <a:stretch>
            <a:fillRect/>
          </a:stretch>
        </p:blipFill>
        <p:spPr>
          <a:xfrm>
            <a:off x="4515035" y="2962758"/>
            <a:ext cx="2092038" cy="1920677"/>
          </a:xfrm>
          <a:prstGeom prst="rect">
            <a:avLst/>
          </a:prstGeom>
        </p:spPr>
      </p:pic>
    </p:spTree>
    <p:extLst>
      <p:ext uri="{BB962C8B-B14F-4D97-AF65-F5344CB8AC3E}">
        <p14:creationId xmlns:p14="http://schemas.microsoft.com/office/powerpoint/2010/main" val="3500797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49" y="559400"/>
            <a:ext cx="7957705"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Results</a:t>
            </a:r>
            <a:endParaRPr dirty="0"/>
          </a:p>
        </p:txBody>
      </p:sp>
      <p:pic>
        <p:nvPicPr>
          <p:cNvPr id="5" name="Picture 4">
            <a:extLst>
              <a:ext uri="{FF2B5EF4-FFF2-40B4-BE49-F238E27FC236}">
                <a16:creationId xmlns:a16="http://schemas.microsoft.com/office/drawing/2014/main" id="{109CBE0B-2BFC-0B91-EA28-B483FCB4B370}"/>
              </a:ext>
            </a:extLst>
          </p:cNvPr>
          <p:cNvPicPr>
            <a:picLocks noChangeAspect="1"/>
          </p:cNvPicPr>
          <p:nvPr/>
        </p:nvPicPr>
        <p:blipFill>
          <a:blip r:embed="rId3"/>
          <a:stretch>
            <a:fillRect/>
          </a:stretch>
        </p:blipFill>
        <p:spPr>
          <a:xfrm>
            <a:off x="3666257" y="1070873"/>
            <a:ext cx="5213563" cy="2614057"/>
          </a:xfrm>
          <a:prstGeom prst="rect">
            <a:avLst/>
          </a:prstGeom>
        </p:spPr>
      </p:pic>
      <p:sp>
        <p:nvSpPr>
          <p:cNvPr id="7" name="TextBox 6">
            <a:extLst>
              <a:ext uri="{FF2B5EF4-FFF2-40B4-BE49-F238E27FC236}">
                <a16:creationId xmlns:a16="http://schemas.microsoft.com/office/drawing/2014/main" id="{76DFB5DF-851D-DADC-F149-31B8BE50B770}"/>
              </a:ext>
            </a:extLst>
          </p:cNvPr>
          <p:cNvSpPr txBox="1"/>
          <p:nvPr/>
        </p:nvSpPr>
        <p:spPr>
          <a:xfrm>
            <a:off x="819149" y="1260764"/>
            <a:ext cx="2847108" cy="2303579"/>
          </a:xfrm>
          <a:prstGeom prst="rect">
            <a:avLst/>
          </a:prstGeom>
          <a:noFill/>
        </p:spPr>
        <p:txBody>
          <a:bodyPr wrap="square" rtlCol="0">
            <a:spAutoFit/>
          </a:bodyPr>
          <a:lstStyle/>
          <a:p>
            <a:pPr marL="0" marR="0">
              <a:lnSpc>
                <a:spcPct val="107000"/>
              </a:lnSpc>
              <a:spcBef>
                <a:spcPts val="0"/>
              </a:spcBef>
              <a:spcAft>
                <a:spcPts val="800"/>
              </a:spcAft>
            </a:pPr>
            <a:r>
              <a:rPr lang="en-US" sz="1300" kern="100" dirty="0">
                <a:effectLst/>
                <a:latin typeface="Roboto" panose="02000000000000000000" pitchFamily="2" charset="0"/>
                <a:ea typeface="Roboto" panose="02000000000000000000" pitchFamily="2" charset="0"/>
                <a:cs typeface="Roboto" panose="02000000000000000000" pitchFamily="2" charset="0"/>
              </a:rPr>
              <a:t>K-means results in 4 clusters:</a:t>
            </a:r>
          </a:p>
          <a:p>
            <a:pPr marL="285750" marR="0" indent="-285750">
              <a:lnSpc>
                <a:spcPct val="107000"/>
              </a:lnSpc>
              <a:spcBef>
                <a:spcPts val="0"/>
              </a:spcBef>
              <a:spcAft>
                <a:spcPts val="800"/>
              </a:spcAft>
              <a:buFont typeface="Arial" panose="020B0604020202020204" pitchFamily="34" charset="0"/>
              <a:buChar char="•"/>
            </a:pPr>
            <a:r>
              <a:rPr lang="en-US" sz="1300" kern="100" dirty="0">
                <a:effectLst/>
                <a:latin typeface="Roboto" panose="02000000000000000000" pitchFamily="2" charset="0"/>
                <a:ea typeface="Roboto" panose="02000000000000000000" pitchFamily="2" charset="0"/>
                <a:cs typeface="Roboto" panose="02000000000000000000" pitchFamily="2" charset="0"/>
              </a:rPr>
              <a:t>Cluster 0: about at least 36% of dataset</a:t>
            </a:r>
          </a:p>
          <a:p>
            <a:pPr marL="285750" marR="0" indent="-285750">
              <a:lnSpc>
                <a:spcPct val="107000"/>
              </a:lnSpc>
              <a:spcBef>
                <a:spcPts val="0"/>
              </a:spcBef>
              <a:spcAft>
                <a:spcPts val="800"/>
              </a:spcAft>
              <a:buFont typeface="Arial" panose="020B0604020202020204" pitchFamily="34" charset="0"/>
              <a:buChar char="•"/>
            </a:pPr>
            <a:r>
              <a:rPr lang="en-US" sz="1300" kern="100" dirty="0">
                <a:effectLst/>
                <a:latin typeface="Roboto" panose="02000000000000000000" pitchFamily="2" charset="0"/>
                <a:ea typeface="Roboto" panose="02000000000000000000" pitchFamily="2" charset="0"/>
                <a:cs typeface="Roboto" panose="02000000000000000000" pitchFamily="2" charset="0"/>
              </a:rPr>
              <a:t>Cluster 1: about at least 24% of dataset</a:t>
            </a:r>
          </a:p>
          <a:p>
            <a:pPr marL="285750" marR="0" indent="-285750">
              <a:lnSpc>
                <a:spcPct val="107000"/>
              </a:lnSpc>
              <a:spcBef>
                <a:spcPts val="0"/>
              </a:spcBef>
              <a:spcAft>
                <a:spcPts val="800"/>
              </a:spcAft>
              <a:buFont typeface="Arial" panose="020B0604020202020204" pitchFamily="34" charset="0"/>
              <a:buChar char="•"/>
            </a:pPr>
            <a:r>
              <a:rPr lang="en-US" sz="1300" kern="100" dirty="0">
                <a:effectLst/>
                <a:latin typeface="Roboto" panose="02000000000000000000" pitchFamily="2" charset="0"/>
                <a:ea typeface="Roboto" panose="02000000000000000000" pitchFamily="2" charset="0"/>
                <a:cs typeface="Roboto" panose="02000000000000000000" pitchFamily="2" charset="0"/>
              </a:rPr>
              <a:t>Cluster 2: about 26% of dataset</a:t>
            </a:r>
          </a:p>
          <a:p>
            <a:pPr marL="285750" marR="0" indent="-285750">
              <a:lnSpc>
                <a:spcPct val="107000"/>
              </a:lnSpc>
              <a:spcBef>
                <a:spcPts val="0"/>
              </a:spcBef>
              <a:spcAft>
                <a:spcPts val="800"/>
              </a:spcAft>
              <a:buFont typeface="Arial" panose="020B0604020202020204" pitchFamily="34" charset="0"/>
              <a:buChar char="•"/>
            </a:pPr>
            <a:r>
              <a:rPr lang="en-US" sz="1300" kern="100" dirty="0">
                <a:effectLst/>
                <a:latin typeface="Roboto" panose="02000000000000000000" pitchFamily="2" charset="0"/>
                <a:ea typeface="Roboto" panose="02000000000000000000" pitchFamily="2" charset="0"/>
                <a:cs typeface="Roboto" panose="02000000000000000000" pitchFamily="2" charset="0"/>
              </a:rPr>
              <a:t>Cluster 3: abut 14% of dataset</a:t>
            </a:r>
          </a:p>
          <a:p>
            <a:endParaRPr lang="en-US" sz="13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83960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49" y="559400"/>
            <a:ext cx="7957705"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Results</a:t>
            </a:r>
            <a:endParaRPr dirty="0"/>
          </a:p>
        </p:txBody>
      </p:sp>
      <p:sp>
        <p:nvSpPr>
          <p:cNvPr id="7" name="TextBox 6">
            <a:extLst>
              <a:ext uri="{FF2B5EF4-FFF2-40B4-BE49-F238E27FC236}">
                <a16:creationId xmlns:a16="http://schemas.microsoft.com/office/drawing/2014/main" id="{76DFB5DF-851D-DADC-F149-31B8BE50B770}"/>
              </a:ext>
            </a:extLst>
          </p:cNvPr>
          <p:cNvSpPr txBox="1"/>
          <p:nvPr/>
        </p:nvSpPr>
        <p:spPr>
          <a:xfrm>
            <a:off x="819148" y="1260764"/>
            <a:ext cx="3205595" cy="2611869"/>
          </a:xfrm>
          <a:prstGeom prst="rect">
            <a:avLst/>
          </a:prstGeom>
          <a:noFill/>
        </p:spPr>
        <p:txBody>
          <a:bodyPr wrap="square" rtlCol="0">
            <a:spAutoFit/>
          </a:bodyPr>
          <a:lstStyle/>
          <a:p>
            <a:pPr marL="0" marR="0">
              <a:lnSpc>
                <a:spcPct val="107000"/>
              </a:lnSpc>
              <a:spcBef>
                <a:spcPts val="0"/>
              </a:spcBef>
              <a:spcAft>
                <a:spcPts val="800"/>
              </a:spcAft>
            </a:pPr>
            <a:r>
              <a:rPr lang="en-US" sz="1100" kern="100" dirty="0">
                <a:effectLst/>
                <a:latin typeface="Roboto" panose="02000000000000000000" pitchFamily="2" charset="0"/>
                <a:ea typeface="Roboto" panose="02000000000000000000" pitchFamily="2" charset="0"/>
                <a:cs typeface="Roboto" panose="02000000000000000000" pitchFamily="2" charset="0"/>
              </a:rPr>
              <a:t>Mapping transactions on the world map:</a:t>
            </a:r>
          </a:p>
          <a:p>
            <a:pPr marL="285750" marR="0" indent="-285750">
              <a:lnSpc>
                <a:spcPct val="107000"/>
              </a:lnSpc>
              <a:spcBef>
                <a:spcPts val="0"/>
              </a:spcBef>
              <a:spcAft>
                <a:spcPts val="800"/>
              </a:spcAft>
              <a:buFont typeface="Arial" panose="020B0604020202020204" pitchFamily="34" charset="0"/>
              <a:buChar char="•"/>
            </a:pPr>
            <a:r>
              <a:rPr lang="en-US" sz="1100" kern="100" dirty="0">
                <a:effectLst/>
                <a:latin typeface="Roboto" panose="02000000000000000000" pitchFamily="2" charset="0"/>
                <a:ea typeface="Roboto" panose="02000000000000000000" pitchFamily="2" charset="0"/>
                <a:cs typeface="Roboto" panose="02000000000000000000" pitchFamily="2" charset="0"/>
              </a:rPr>
              <a:t>Majority of transactions: North America, Europe, Australia, Japan.</a:t>
            </a:r>
          </a:p>
          <a:p>
            <a:pPr marL="285750" marR="0" indent="-285750">
              <a:lnSpc>
                <a:spcPct val="107000"/>
              </a:lnSpc>
              <a:spcBef>
                <a:spcPts val="0"/>
              </a:spcBef>
              <a:spcAft>
                <a:spcPts val="800"/>
              </a:spcAft>
              <a:buFont typeface="Arial" panose="020B0604020202020204" pitchFamily="34" charset="0"/>
              <a:buChar char="•"/>
            </a:pPr>
            <a:r>
              <a:rPr lang="en-US" sz="1100" kern="100" dirty="0">
                <a:latin typeface="Roboto" panose="02000000000000000000" pitchFamily="2" charset="0"/>
                <a:ea typeface="Roboto" panose="02000000000000000000" pitchFamily="2" charset="0"/>
                <a:cs typeface="Roboto" panose="02000000000000000000" pitchFamily="2" charset="0"/>
              </a:rPr>
              <a:t>Top clusters in  select geographical locations</a:t>
            </a:r>
            <a:r>
              <a:rPr lang="en-US" sz="1100" kern="100" dirty="0">
                <a:effectLst/>
                <a:latin typeface="Roboto" panose="02000000000000000000" pitchFamily="2" charset="0"/>
                <a:ea typeface="Roboto" panose="02000000000000000000" pitchFamily="2" charset="0"/>
                <a:cs typeface="Roboto" panose="02000000000000000000" pitchFamily="2" charset="0"/>
              </a:rPr>
              <a:t>:</a:t>
            </a:r>
          </a:p>
          <a:p>
            <a:pPr marL="228600" lvl="7" indent="-228600">
              <a:lnSpc>
                <a:spcPct val="107000"/>
              </a:lnSpc>
              <a:spcAft>
                <a:spcPts val="800"/>
              </a:spcAft>
              <a:buFont typeface="+mj-lt"/>
              <a:buAutoNum type="arabicPeriod"/>
            </a:pPr>
            <a:r>
              <a:rPr lang="en-US" sz="1100" kern="100" dirty="0">
                <a:effectLst/>
                <a:latin typeface="Roboto" panose="02000000000000000000" pitchFamily="2" charset="0"/>
                <a:ea typeface="Roboto" panose="02000000000000000000" pitchFamily="2" charset="0"/>
                <a:cs typeface="Roboto" panose="02000000000000000000" pitchFamily="2" charset="0"/>
              </a:rPr>
              <a:t>North America: Cluster 0</a:t>
            </a:r>
          </a:p>
          <a:p>
            <a:pPr marL="228600" lvl="7" indent="-228600">
              <a:lnSpc>
                <a:spcPct val="107000"/>
              </a:lnSpc>
              <a:spcAft>
                <a:spcPts val="800"/>
              </a:spcAft>
              <a:buFont typeface="+mj-lt"/>
              <a:buAutoNum type="arabicPeriod"/>
            </a:pPr>
            <a:r>
              <a:rPr lang="en-US" sz="1100" kern="100" dirty="0">
                <a:latin typeface="Roboto" panose="02000000000000000000" pitchFamily="2" charset="0"/>
                <a:ea typeface="Roboto" panose="02000000000000000000" pitchFamily="2" charset="0"/>
                <a:cs typeface="Roboto" panose="02000000000000000000" pitchFamily="2" charset="0"/>
              </a:rPr>
              <a:t>South America: Cluster 2</a:t>
            </a:r>
          </a:p>
          <a:p>
            <a:pPr marL="228600" lvl="7" indent="-228600">
              <a:lnSpc>
                <a:spcPct val="107000"/>
              </a:lnSpc>
              <a:spcAft>
                <a:spcPts val="800"/>
              </a:spcAft>
              <a:buFont typeface="+mj-lt"/>
              <a:buAutoNum type="arabicPeriod"/>
            </a:pPr>
            <a:r>
              <a:rPr lang="en-US" sz="1100" kern="100" dirty="0">
                <a:latin typeface="Roboto" panose="02000000000000000000" pitchFamily="2" charset="0"/>
                <a:ea typeface="Roboto" panose="02000000000000000000" pitchFamily="2" charset="0"/>
                <a:cs typeface="Roboto" panose="02000000000000000000" pitchFamily="2" charset="0"/>
              </a:rPr>
              <a:t>East and Southeast Asia: Cluster 2</a:t>
            </a:r>
          </a:p>
          <a:p>
            <a:pPr marL="228600" lvl="7" indent="-228600">
              <a:lnSpc>
                <a:spcPct val="107000"/>
              </a:lnSpc>
              <a:spcAft>
                <a:spcPts val="800"/>
              </a:spcAft>
              <a:buFont typeface="+mj-lt"/>
              <a:buAutoNum type="arabicPeriod"/>
            </a:pPr>
            <a:r>
              <a:rPr lang="en-US" sz="1100" kern="100" dirty="0">
                <a:latin typeface="Roboto" panose="02000000000000000000" pitchFamily="2" charset="0"/>
                <a:ea typeface="Roboto" panose="02000000000000000000" pitchFamily="2" charset="0"/>
                <a:cs typeface="Roboto" panose="02000000000000000000" pitchFamily="2" charset="0"/>
              </a:rPr>
              <a:t>Australia: Cluster 0</a:t>
            </a:r>
          </a:p>
          <a:p>
            <a:pPr marL="228600" lvl="7" indent="-228600">
              <a:lnSpc>
                <a:spcPct val="107000"/>
              </a:lnSpc>
              <a:spcAft>
                <a:spcPts val="800"/>
              </a:spcAft>
              <a:buFont typeface="+mj-lt"/>
              <a:buAutoNum type="arabicPeriod"/>
            </a:pPr>
            <a:endParaRPr lang="en-US" sz="1100" dirty="0">
              <a:latin typeface="Roboto" panose="02000000000000000000" pitchFamily="2" charset="0"/>
              <a:ea typeface="Roboto" panose="02000000000000000000" pitchFamily="2" charset="0"/>
              <a:cs typeface="Roboto" panose="02000000000000000000" pitchFamily="2" charset="0"/>
            </a:endParaRPr>
          </a:p>
        </p:txBody>
      </p:sp>
      <p:pic>
        <p:nvPicPr>
          <p:cNvPr id="4098" name="Picture 2">
            <a:extLst>
              <a:ext uri="{FF2B5EF4-FFF2-40B4-BE49-F238E27FC236}">
                <a16:creationId xmlns:a16="http://schemas.microsoft.com/office/drawing/2014/main" id="{60B77B84-CF5E-57FE-43A6-7088C604A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44" y="1092777"/>
            <a:ext cx="4817041" cy="268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90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49" y="559400"/>
            <a:ext cx="7957705"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Results (Genre/Style distribution)</a:t>
            </a:r>
            <a:endParaRPr dirty="0"/>
          </a:p>
        </p:txBody>
      </p:sp>
      <p:pic>
        <p:nvPicPr>
          <p:cNvPr id="3074" name="Picture 2">
            <a:extLst>
              <a:ext uri="{FF2B5EF4-FFF2-40B4-BE49-F238E27FC236}">
                <a16:creationId xmlns:a16="http://schemas.microsoft.com/office/drawing/2014/main" id="{F9D01AFE-5727-0AB5-2D25-2DFD18F9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64" y="1224372"/>
            <a:ext cx="3905587" cy="35415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37EAFF0-CDF4-C015-531B-BDC487D1E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589" y="1144732"/>
            <a:ext cx="3767547" cy="3598718"/>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A9F965E4-45CB-DA9B-97F2-70D36CF0D0BA}"/>
              </a:ext>
            </a:extLst>
          </p:cNvPr>
          <p:cNvSpPr/>
          <p:nvPr/>
        </p:nvSpPr>
        <p:spPr>
          <a:xfrm>
            <a:off x="4346306" y="2833255"/>
            <a:ext cx="479100" cy="2216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49" y="559400"/>
            <a:ext cx="7957705"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Results (Cont.)</a:t>
            </a:r>
            <a:endParaRPr dirty="0"/>
          </a:p>
        </p:txBody>
      </p:sp>
      <p:pic>
        <p:nvPicPr>
          <p:cNvPr id="4" name="Picture 3">
            <a:extLst>
              <a:ext uri="{FF2B5EF4-FFF2-40B4-BE49-F238E27FC236}">
                <a16:creationId xmlns:a16="http://schemas.microsoft.com/office/drawing/2014/main" id="{B29A1649-0C66-5DD1-0E7C-6CA0684BB2D9}"/>
              </a:ext>
            </a:extLst>
          </p:cNvPr>
          <p:cNvPicPr>
            <a:picLocks noChangeAspect="1"/>
          </p:cNvPicPr>
          <p:nvPr/>
        </p:nvPicPr>
        <p:blipFill>
          <a:blip r:embed="rId3"/>
          <a:stretch>
            <a:fillRect/>
          </a:stretch>
        </p:blipFill>
        <p:spPr>
          <a:xfrm>
            <a:off x="4219313" y="1365937"/>
            <a:ext cx="2375451" cy="1205813"/>
          </a:xfrm>
          <a:prstGeom prst="rect">
            <a:avLst/>
          </a:prstGeom>
        </p:spPr>
      </p:pic>
      <p:pic>
        <p:nvPicPr>
          <p:cNvPr id="6" name="Picture 5">
            <a:extLst>
              <a:ext uri="{FF2B5EF4-FFF2-40B4-BE49-F238E27FC236}">
                <a16:creationId xmlns:a16="http://schemas.microsoft.com/office/drawing/2014/main" id="{36187C0E-1251-53AC-CF43-833B594E4E96}"/>
              </a:ext>
            </a:extLst>
          </p:cNvPr>
          <p:cNvPicPr>
            <a:picLocks noChangeAspect="1"/>
          </p:cNvPicPr>
          <p:nvPr/>
        </p:nvPicPr>
        <p:blipFill>
          <a:blip r:embed="rId4"/>
          <a:stretch>
            <a:fillRect/>
          </a:stretch>
        </p:blipFill>
        <p:spPr>
          <a:xfrm>
            <a:off x="6593033" y="1001600"/>
            <a:ext cx="2114549" cy="1507633"/>
          </a:xfrm>
          <a:prstGeom prst="rect">
            <a:avLst/>
          </a:prstGeom>
        </p:spPr>
      </p:pic>
      <p:graphicFrame>
        <p:nvGraphicFramePr>
          <p:cNvPr id="7" name="Table 7">
            <a:extLst>
              <a:ext uri="{FF2B5EF4-FFF2-40B4-BE49-F238E27FC236}">
                <a16:creationId xmlns:a16="http://schemas.microsoft.com/office/drawing/2014/main" id="{91B594DF-2197-B282-05BA-D51FB04AD650}"/>
              </a:ext>
            </a:extLst>
          </p:cNvPr>
          <p:cNvGraphicFramePr>
            <a:graphicFrameLocks noGrp="1"/>
          </p:cNvGraphicFramePr>
          <p:nvPr>
            <p:extLst>
              <p:ext uri="{D42A27DB-BD31-4B8C-83A1-F6EECF244321}">
                <p14:modId xmlns:p14="http://schemas.microsoft.com/office/powerpoint/2010/main" val="3790899430"/>
              </p:ext>
            </p:extLst>
          </p:nvPr>
        </p:nvGraphicFramePr>
        <p:xfrm>
          <a:off x="4308764" y="2752032"/>
          <a:ext cx="4398818" cy="1442120"/>
        </p:xfrm>
        <a:graphic>
          <a:graphicData uri="http://schemas.openxmlformats.org/drawingml/2006/table">
            <a:tbl>
              <a:tblPr firstRow="1" bandRow="1">
                <a:tableStyleId>{5C22544A-7EE6-4342-B048-85BDC9FD1C3A}</a:tableStyleId>
              </a:tblPr>
              <a:tblGrid>
                <a:gridCol w="547254">
                  <a:extLst>
                    <a:ext uri="{9D8B030D-6E8A-4147-A177-3AD203B41FA5}">
                      <a16:colId xmlns:a16="http://schemas.microsoft.com/office/drawing/2014/main" val="672532876"/>
                    </a:ext>
                  </a:extLst>
                </a:gridCol>
                <a:gridCol w="630382">
                  <a:extLst>
                    <a:ext uri="{9D8B030D-6E8A-4147-A177-3AD203B41FA5}">
                      <a16:colId xmlns:a16="http://schemas.microsoft.com/office/drawing/2014/main" val="1172872251"/>
                    </a:ext>
                  </a:extLst>
                </a:gridCol>
                <a:gridCol w="1219200">
                  <a:extLst>
                    <a:ext uri="{9D8B030D-6E8A-4147-A177-3AD203B41FA5}">
                      <a16:colId xmlns:a16="http://schemas.microsoft.com/office/drawing/2014/main" val="1246876630"/>
                    </a:ext>
                  </a:extLst>
                </a:gridCol>
                <a:gridCol w="616527">
                  <a:extLst>
                    <a:ext uri="{9D8B030D-6E8A-4147-A177-3AD203B41FA5}">
                      <a16:colId xmlns:a16="http://schemas.microsoft.com/office/drawing/2014/main" val="3366340406"/>
                    </a:ext>
                  </a:extLst>
                </a:gridCol>
                <a:gridCol w="1385455">
                  <a:extLst>
                    <a:ext uri="{9D8B030D-6E8A-4147-A177-3AD203B41FA5}">
                      <a16:colId xmlns:a16="http://schemas.microsoft.com/office/drawing/2014/main" val="4185712865"/>
                    </a:ext>
                  </a:extLst>
                </a:gridCol>
              </a:tblGrid>
              <a:tr h="276710">
                <a:tc>
                  <a:txBody>
                    <a:bodyPr/>
                    <a:lstStyle/>
                    <a:p>
                      <a:r>
                        <a:rPr lang="en-US" sz="800" dirty="0"/>
                        <a:t>Clusters</a:t>
                      </a:r>
                    </a:p>
                  </a:txBody>
                  <a:tcPr/>
                </a:tc>
                <a:tc>
                  <a:txBody>
                    <a:bodyPr/>
                    <a:lstStyle/>
                    <a:p>
                      <a:r>
                        <a:rPr lang="en-US" sz="800" dirty="0"/>
                        <a:t>Generous</a:t>
                      </a:r>
                    </a:p>
                  </a:txBody>
                  <a:tcPr/>
                </a:tc>
                <a:tc>
                  <a:txBody>
                    <a:bodyPr/>
                    <a:lstStyle/>
                    <a:p>
                      <a:r>
                        <a:rPr lang="en-US" sz="800" dirty="0"/>
                        <a:t>Ratio Gen : not Gen</a:t>
                      </a:r>
                    </a:p>
                  </a:txBody>
                  <a:tcPr/>
                </a:tc>
                <a:tc>
                  <a:txBody>
                    <a:bodyPr/>
                    <a:lstStyle/>
                    <a:p>
                      <a:r>
                        <a:rPr lang="en-US" sz="800" dirty="0"/>
                        <a:t>Friday</a:t>
                      </a:r>
                    </a:p>
                  </a:txBody>
                  <a:tcPr/>
                </a:tc>
                <a:tc>
                  <a:txBody>
                    <a:bodyPr/>
                    <a:lstStyle/>
                    <a:p>
                      <a:r>
                        <a:rPr lang="en-US" sz="800" dirty="0"/>
                        <a:t>Ratio Friday : Not Friday</a:t>
                      </a:r>
                    </a:p>
                  </a:txBody>
                  <a:tcPr/>
                </a:tc>
                <a:extLst>
                  <a:ext uri="{0D108BD9-81ED-4DB2-BD59-A6C34878D82A}">
                    <a16:rowId xmlns:a16="http://schemas.microsoft.com/office/drawing/2014/main" val="3047837436"/>
                  </a:ext>
                </a:extLst>
              </a:tr>
              <a:tr h="276710">
                <a:tc>
                  <a:txBody>
                    <a:bodyPr/>
                    <a:lstStyle/>
                    <a:p>
                      <a:r>
                        <a:rPr lang="en-US" sz="800" dirty="0">
                          <a:solidFill>
                            <a:schemeClr val="bg2">
                              <a:lumMod val="75000"/>
                            </a:schemeClr>
                          </a:solidFill>
                        </a:rPr>
                        <a:t>0</a:t>
                      </a: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62159</a:t>
                      </a:r>
                      <a:endParaRPr lang="en-US" sz="800" dirty="0">
                        <a:solidFill>
                          <a:schemeClr val="bg2">
                            <a:lumMod val="75000"/>
                          </a:schemeClr>
                        </a:solidFill>
                      </a:endParaRPr>
                    </a:p>
                  </a:txBody>
                  <a:tcPr/>
                </a:tc>
                <a:tc>
                  <a:txBody>
                    <a:bodyPr/>
                    <a:lstStyle/>
                    <a:p>
                      <a:r>
                        <a:rPr lang="en-US" sz="800" dirty="0">
                          <a:solidFill>
                            <a:schemeClr val="bg2">
                              <a:lumMod val="75000"/>
                            </a:schemeClr>
                          </a:solidFill>
                        </a:rPr>
                        <a:t>0.210</a:t>
                      </a:r>
                    </a:p>
                  </a:txBody>
                  <a:tcPr/>
                </a:tc>
                <a:tc>
                  <a:txBody>
                    <a:bodyPr/>
                    <a:lstStyle/>
                    <a:p>
                      <a:r>
                        <a:rPr lang="en-US" sz="800" dirty="0">
                          <a:solidFill>
                            <a:schemeClr val="bg2">
                              <a:lumMod val="75000"/>
                            </a:schemeClr>
                          </a:solidFill>
                        </a:rPr>
                        <a:t>0</a:t>
                      </a:r>
                    </a:p>
                  </a:txBody>
                  <a:tcPr/>
                </a:tc>
                <a:tc>
                  <a:txBody>
                    <a:bodyPr/>
                    <a:lstStyle/>
                    <a:p>
                      <a:r>
                        <a:rPr lang="en-US" sz="800" dirty="0">
                          <a:solidFill>
                            <a:schemeClr val="bg2">
                              <a:lumMod val="75000"/>
                            </a:schemeClr>
                          </a:solidFill>
                        </a:rPr>
                        <a:t>0</a:t>
                      </a:r>
                    </a:p>
                  </a:txBody>
                  <a:tcPr/>
                </a:tc>
                <a:extLst>
                  <a:ext uri="{0D108BD9-81ED-4DB2-BD59-A6C34878D82A}">
                    <a16:rowId xmlns:a16="http://schemas.microsoft.com/office/drawing/2014/main" val="3561376436"/>
                  </a:ext>
                </a:extLst>
              </a:tr>
              <a:tr h="276710">
                <a:tc>
                  <a:txBody>
                    <a:bodyPr/>
                    <a:lstStyle/>
                    <a:p>
                      <a:r>
                        <a:rPr lang="en-US" sz="800" dirty="0">
                          <a:solidFill>
                            <a:schemeClr val="bg2">
                              <a:lumMod val="75000"/>
                            </a:schemeClr>
                          </a:solidFill>
                        </a:rPr>
                        <a:t>1</a:t>
                      </a: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19056</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0.0876</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76179</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0.475</a:t>
                      </a:r>
                      <a:endParaRPr lang="en-US" sz="800" dirty="0">
                        <a:solidFill>
                          <a:schemeClr val="bg2">
                            <a:lumMod val="75000"/>
                          </a:schemeClr>
                        </a:solidFill>
                      </a:endParaRPr>
                    </a:p>
                  </a:txBody>
                  <a:tcPr/>
                </a:tc>
                <a:extLst>
                  <a:ext uri="{0D108BD9-81ED-4DB2-BD59-A6C34878D82A}">
                    <a16:rowId xmlns:a16="http://schemas.microsoft.com/office/drawing/2014/main" val="2262308456"/>
                  </a:ext>
                </a:extLst>
              </a:tr>
              <a:tr h="276710">
                <a:tc>
                  <a:txBody>
                    <a:bodyPr/>
                    <a:lstStyle/>
                    <a:p>
                      <a:r>
                        <a:rPr lang="en-US" sz="800" dirty="0">
                          <a:solidFill>
                            <a:schemeClr val="bg2">
                              <a:lumMod val="75000"/>
                            </a:schemeClr>
                          </a:solidFill>
                        </a:rPr>
                        <a:t>2</a:t>
                      </a: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14548</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0.0567</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60511</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0.287</a:t>
                      </a:r>
                      <a:endParaRPr lang="en-US" sz="800" dirty="0">
                        <a:solidFill>
                          <a:schemeClr val="bg2">
                            <a:lumMod val="75000"/>
                          </a:schemeClr>
                        </a:solidFill>
                      </a:endParaRPr>
                    </a:p>
                  </a:txBody>
                  <a:tcPr/>
                </a:tc>
                <a:extLst>
                  <a:ext uri="{0D108BD9-81ED-4DB2-BD59-A6C34878D82A}">
                    <a16:rowId xmlns:a16="http://schemas.microsoft.com/office/drawing/2014/main" val="2220524893"/>
                  </a:ext>
                </a:extLst>
              </a:tr>
              <a:tr h="276710">
                <a:tc>
                  <a:txBody>
                    <a:bodyPr/>
                    <a:lstStyle/>
                    <a:p>
                      <a:r>
                        <a:rPr lang="en-US" sz="800" dirty="0">
                          <a:solidFill>
                            <a:schemeClr val="bg2">
                              <a:lumMod val="75000"/>
                            </a:schemeClr>
                          </a:solidFill>
                        </a:rPr>
                        <a:t>3</a:t>
                      </a: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23370</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0.210</a:t>
                      </a:r>
                      <a:endParaRPr lang="en-US" sz="800" dirty="0">
                        <a:solidFill>
                          <a:schemeClr val="bg2">
                            <a:lumMod val="75000"/>
                          </a:schemeClr>
                        </a:solidFill>
                      </a:endParaRPr>
                    </a:p>
                  </a:txBody>
                  <a:tcPr/>
                </a:tc>
                <a:tc>
                  <a:txBody>
                    <a:bodyPr/>
                    <a:lstStyle/>
                    <a:p>
                      <a:r>
                        <a:rPr lang="en-US" sz="800" b="0" i="0" u="none" strike="noStrike" cap="none" dirty="0">
                          <a:solidFill>
                            <a:schemeClr val="bg2">
                              <a:lumMod val="75000"/>
                            </a:schemeClr>
                          </a:solidFill>
                          <a:effectLst/>
                          <a:latin typeface="+mn-lt"/>
                          <a:ea typeface="+mn-ea"/>
                          <a:cs typeface="+mn-cs"/>
                          <a:sym typeface="Arial"/>
                        </a:rPr>
                        <a:t>134539</a:t>
                      </a:r>
                      <a:endParaRPr lang="en-US" sz="800" dirty="0">
                        <a:solidFill>
                          <a:schemeClr val="bg2">
                            <a:lumMod val="75000"/>
                          </a:schemeClr>
                        </a:solidFill>
                      </a:endParaRPr>
                    </a:p>
                  </a:txBody>
                  <a:tcPr/>
                </a:tc>
                <a:tc>
                  <a:txBody>
                    <a:bodyPr/>
                    <a:lstStyle/>
                    <a:p>
                      <a:r>
                        <a:rPr lang="en-US" sz="800" dirty="0">
                          <a:solidFill>
                            <a:schemeClr val="bg2">
                              <a:lumMod val="75000"/>
                            </a:schemeClr>
                          </a:solidFill>
                        </a:rPr>
                        <a:t>1</a:t>
                      </a:r>
                    </a:p>
                  </a:txBody>
                  <a:tcPr/>
                </a:tc>
                <a:extLst>
                  <a:ext uri="{0D108BD9-81ED-4DB2-BD59-A6C34878D82A}">
                    <a16:rowId xmlns:a16="http://schemas.microsoft.com/office/drawing/2014/main" val="4072635405"/>
                  </a:ext>
                </a:extLst>
              </a:tr>
            </a:tbl>
          </a:graphicData>
        </a:graphic>
      </p:graphicFrame>
      <p:sp>
        <p:nvSpPr>
          <p:cNvPr id="8" name="TextBox 7">
            <a:extLst>
              <a:ext uri="{FF2B5EF4-FFF2-40B4-BE49-F238E27FC236}">
                <a16:creationId xmlns:a16="http://schemas.microsoft.com/office/drawing/2014/main" id="{05610C74-B79B-42D0-14E2-4B5B387EE953}"/>
              </a:ext>
            </a:extLst>
          </p:cNvPr>
          <p:cNvSpPr txBox="1"/>
          <p:nvPr/>
        </p:nvSpPr>
        <p:spPr>
          <a:xfrm>
            <a:off x="907473" y="1253836"/>
            <a:ext cx="3117272" cy="3693319"/>
          </a:xfrm>
          <a:prstGeom prst="rect">
            <a:avLst/>
          </a:prstGeom>
          <a:noFill/>
        </p:spPr>
        <p:txBody>
          <a:bodyPr wrap="square" rtlCol="0">
            <a:spAutoFit/>
          </a:bodyPr>
          <a:lstStyle/>
          <a:p>
            <a:pPr algn="l">
              <a:buFont typeface="Arial" panose="020B0604020202020204" pitchFamily="34" charset="0"/>
              <a:buChar char="•"/>
            </a:pPr>
            <a:r>
              <a:rPr lang="en-US" sz="13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Mean payment across the dataset: $8.93 USD. Cluster 1 has the highest mean payment at $19.72 USD, while Cluster 2 has the lowest.</a:t>
            </a:r>
          </a:p>
          <a:p>
            <a:pPr algn="l">
              <a:buFont typeface="Arial" panose="020B0604020202020204" pitchFamily="34" charset="0"/>
              <a:buChar char="•"/>
            </a:pPr>
            <a:r>
              <a:rPr lang="en-US" sz="13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Generosity of transactions: Cluster 0 accounts for 52% of the dataset’s generous transactions but ratio is equal to cluster 3 (accounts for 19.6%). Cluster 2 exhibits the least generosity (12.2%).</a:t>
            </a:r>
          </a:p>
          <a:p>
            <a:pPr algn="l">
              <a:buFont typeface="Arial" panose="020B0604020202020204" pitchFamily="34" charset="0"/>
              <a:buChar char="•"/>
            </a:pPr>
            <a:r>
              <a:rPr lang="en-US" sz="13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Bandcamp Fridays: Cluster 3 has the highest number of Bandcamp Friday transactions and is the most generous on these days. Cluster 2 has the lowest number of transactions, comparable to Cluster 1's Bandcamp Friday transactions.</a:t>
            </a:r>
          </a:p>
          <a:p>
            <a:endParaRPr lang="en-US" sz="1300" dirty="0">
              <a:solidFill>
                <a:schemeClr val="bg2"/>
              </a:solidFill>
              <a:latin typeface="+mj-lt"/>
            </a:endParaRPr>
          </a:p>
        </p:txBody>
      </p:sp>
    </p:spTree>
    <p:extLst>
      <p:ext uri="{BB962C8B-B14F-4D97-AF65-F5344CB8AC3E}">
        <p14:creationId xmlns:p14="http://schemas.microsoft.com/office/powerpoint/2010/main" val="388732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44326" y="559400"/>
            <a:ext cx="7881506" cy="41509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Conclusion: What Does This All Mean?</a:t>
            </a:r>
            <a:endParaRPr dirty="0"/>
          </a:p>
        </p:txBody>
      </p:sp>
      <p:pic>
        <p:nvPicPr>
          <p:cNvPr id="3" name="Picture 2">
            <a:extLst>
              <a:ext uri="{FF2B5EF4-FFF2-40B4-BE49-F238E27FC236}">
                <a16:creationId xmlns:a16="http://schemas.microsoft.com/office/drawing/2014/main" id="{E3D48450-2AE1-9950-B27E-AA8C98D8F38A}"/>
              </a:ext>
            </a:extLst>
          </p:cNvPr>
          <p:cNvPicPr>
            <a:picLocks noChangeAspect="1"/>
          </p:cNvPicPr>
          <p:nvPr/>
        </p:nvPicPr>
        <p:blipFill>
          <a:blip r:embed="rId3"/>
          <a:stretch>
            <a:fillRect/>
          </a:stretch>
        </p:blipFill>
        <p:spPr>
          <a:xfrm>
            <a:off x="4572000" y="1251490"/>
            <a:ext cx="3735586" cy="1852537"/>
          </a:xfrm>
          <a:prstGeom prst="rect">
            <a:avLst/>
          </a:prstGeom>
        </p:spPr>
      </p:pic>
      <p:pic>
        <p:nvPicPr>
          <p:cNvPr id="9" name="Picture 8">
            <a:extLst>
              <a:ext uri="{FF2B5EF4-FFF2-40B4-BE49-F238E27FC236}">
                <a16:creationId xmlns:a16="http://schemas.microsoft.com/office/drawing/2014/main" id="{598F9C41-E10D-4082-24A3-9F9565BF0412}"/>
              </a:ext>
            </a:extLst>
          </p:cNvPr>
          <p:cNvPicPr>
            <a:picLocks noChangeAspect="1"/>
          </p:cNvPicPr>
          <p:nvPr/>
        </p:nvPicPr>
        <p:blipFill>
          <a:blip r:embed="rId4"/>
          <a:stretch>
            <a:fillRect/>
          </a:stretch>
        </p:blipFill>
        <p:spPr>
          <a:xfrm>
            <a:off x="4572001" y="3104028"/>
            <a:ext cx="3735585" cy="1745064"/>
          </a:xfrm>
          <a:prstGeom prst="rect">
            <a:avLst/>
          </a:prstGeom>
        </p:spPr>
      </p:pic>
      <p:sp>
        <p:nvSpPr>
          <p:cNvPr id="10" name="TextBox 9">
            <a:extLst>
              <a:ext uri="{FF2B5EF4-FFF2-40B4-BE49-F238E27FC236}">
                <a16:creationId xmlns:a16="http://schemas.microsoft.com/office/drawing/2014/main" id="{98D5AC5E-47DF-C385-DAFF-80DA76053033}"/>
              </a:ext>
            </a:extLst>
          </p:cNvPr>
          <p:cNvSpPr txBox="1"/>
          <p:nvPr/>
        </p:nvSpPr>
        <p:spPr>
          <a:xfrm>
            <a:off x="4523509" y="974491"/>
            <a:ext cx="4102323" cy="276999"/>
          </a:xfrm>
          <a:prstGeom prst="rect">
            <a:avLst/>
          </a:prstGeom>
          <a:noFill/>
        </p:spPr>
        <p:txBody>
          <a:bodyPr wrap="square" rtlCol="0">
            <a:spAutoFit/>
          </a:bodyPr>
          <a:lstStyle/>
          <a:p>
            <a:r>
              <a:rPr lang="en-US" sz="1200" dirty="0"/>
              <a:t>Examples of what some Group 2 </a:t>
            </a:r>
            <a:r>
              <a:rPr lang="en-US" sz="1200" dirty="0" err="1"/>
              <a:t>userpages</a:t>
            </a:r>
            <a:r>
              <a:rPr lang="en-US" sz="1200" dirty="0"/>
              <a:t> look like</a:t>
            </a:r>
          </a:p>
        </p:txBody>
      </p:sp>
      <p:sp>
        <p:nvSpPr>
          <p:cNvPr id="12" name="TextBox 11">
            <a:extLst>
              <a:ext uri="{FF2B5EF4-FFF2-40B4-BE49-F238E27FC236}">
                <a16:creationId xmlns:a16="http://schemas.microsoft.com/office/drawing/2014/main" id="{F23B0E9F-0B09-4FD8-1F4D-539BA3E4B5B3}"/>
              </a:ext>
            </a:extLst>
          </p:cNvPr>
          <p:cNvSpPr txBox="1"/>
          <p:nvPr/>
        </p:nvSpPr>
        <p:spPr>
          <a:xfrm>
            <a:off x="665018" y="1251490"/>
            <a:ext cx="3858490" cy="3308598"/>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The Clusters suggest 4 distinct user groups:</a:t>
            </a:r>
          </a:p>
          <a:p>
            <a:r>
              <a:rPr lang="en-US" sz="1100" b="1" dirty="0">
                <a:latin typeface="Roboto" panose="02000000000000000000" pitchFamily="2" charset="0"/>
                <a:ea typeface="Roboto" panose="02000000000000000000" pitchFamily="2" charset="0"/>
                <a:cs typeface="Roboto" panose="02000000000000000000" pitchFamily="2" charset="0"/>
              </a:rPr>
              <a:t>Group 0</a:t>
            </a:r>
            <a:r>
              <a:rPr lang="en-US" sz="1100" dirty="0">
                <a:latin typeface="Roboto" panose="02000000000000000000" pitchFamily="2" charset="0"/>
                <a:ea typeface="Roboto" panose="02000000000000000000" pitchFamily="2" charset="0"/>
                <a:cs typeface="Roboto" panose="02000000000000000000" pitchFamily="2" charset="0"/>
              </a:rPr>
              <a:t>: Eclectic listeners with diverse music preferences, including electronic and rock genres, with a particular interest in ambient music, accounting for approximately 35% of the dataset.</a:t>
            </a:r>
          </a:p>
          <a:p>
            <a:endParaRPr lang="en-US" sz="1100" dirty="0">
              <a:latin typeface="Roboto" panose="02000000000000000000" pitchFamily="2" charset="0"/>
              <a:ea typeface="Roboto" panose="02000000000000000000" pitchFamily="2" charset="0"/>
              <a:cs typeface="Roboto" panose="02000000000000000000" pitchFamily="2" charset="0"/>
            </a:endParaRPr>
          </a:p>
          <a:p>
            <a:r>
              <a:rPr lang="en-US" sz="1100" b="1" dirty="0">
                <a:latin typeface="Roboto" panose="02000000000000000000" pitchFamily="2" charset="0"/>
                <a:ea typeface="Roboto" panose="02000000000000000000" pitchFamily="2" charset="0"/>
                <a:cs typeface="Roboto" panose="02000000000000000000" pitchFamily="2" charset="0"/>
              </a:rPr>
              <a:t>Group 1</a:t>
            </a:r>
            <a:r>
              <a:rPr lang="en-US" sz="1100" dirty="0">
                <a:latin typeface="Roboto" panose="02000000000000000000" pitchFamily="2" charset="0"/>
                <a:ea typeface="Roboto" panose="02000000000000000000" pitchFamily="2" charset="0"/>
                <a:cs typeface="Roboto" panose="02000000000000000000" pitchFamily="2" charset="0"/>
              </a:rPr>
              <a:t>: Enthusiasts of physical merchandise, or vinyl collectors primarily non-electronic music, with the highest mean payment amount at $19.72 USD.</a:t>
            </a:r>
          </a:p>
          <a:p>
            <a:endParaRPr lang="en-US" sz="1100" dirty="0">
              <a:latin typeface="Roboto" panose="02000000000000000000" pitchFamily="2" charset="0"/>
              <a:ea typeface="Roboto" panose="02000000000000000000" pitchFamily="2" charset="0"/>
              <a:cs typeface="Roboto" panose="02000000000000000000" pitchFamily="2" charset="0"/>
            </a:endParaRPr>
          </a:p>
          <a:p>
            <a:r>
              <a:rPr lang="en-US" sz="1100" b="1" dirty="0">
                <a:latin typeface="Roboto" panose="02000000000000000000" pitchFamily="2" charset="0"/>
                <a:ea typeface="Roboto" panose="02000000000000000000" pitchFamily="2" charset="0"/>
                <a:cs typeface="Roboto" panose="02000000000000000000" pitchFamily="2" charset="0"/>
              </a:rPr>
              <a:t>Group 2</a:t>
            </a:r>
            <a:r>
              <a:rPr lang="en-US" sz="1100" dirty="0">
                <a:latin typeface="Roboto" panose="02000000000000000000" pitchFamily="2" charset="0"/>
                <a:ea typeface="Roboto" panose="02000000000000000000" pitchFamily="2" charset="0"/>
                <a:cs typeface="Roboto" panose="02000000000000000000" pitchFamily="2" charset="0"/>
              </a:rPr>
              <a:t>: Dance music aficionados and DJs, predominantly purchasing electronic music with a focus on dance genres such as house and techno, often opting for individual tracks.</a:t>
            </a:r>
          </a:p>
          <a:p>
            <a:endParaRPr lang="en-US" sz="1100" dirty="0">
              <a:latin typeface="Roboto" panose="02000000000000000000" pitchFamily="2" charset="0"/>
              <a:ea typeface="Roboto" panose="02000000000000000000" pitchFamily="2" charset="0"/>
              <a:cs typeface="Roboto" panose="02000000000000000000" pitchFamily="2" charset="0"/>
            </a:endParaRPr>
          </a:p>
          <a:p>
            <a:r>
              <a:rPr lang="en-US" sz="1100" b="1" dirty="0">
                <a:latin typeface="Roboto" panose="02000000000000000000" pitchFamily="2" charset="0"/>
                <a:ea typeface="Roboto" panose="02000000000000000000" pitchFamily="2" charset="0"/>
                <a:cs typeface="Roboto" panose="02000000000000000000" pitchFamily="2" charset="0"/>
              </a:rPr>
              <a:t>Group 3</a:t>
            </a:r>
            <a:r>
              <a:rPr lang="en-US" sz="1100" dirty="0">
                <a:latin typeface="Roboto" panose="02000000000000000000" pitchFamily="2" charset="0"/>
                <a:ea typeface="Roboto" panose="02000000000000000000" pitchFamily="2" charset="0"/>
                <a:cs typeface="Roboto" panose="02000000000000000000" pitchFamily="2" charset="0"/>
              </a:rPr>
              <a:t>: Generous supporters mirroring Cluster 0's music preferences, but distinguished by their heightened generosity during Bandcamp Fridays, indicating a sub-group dedicated to financially supporting artists.</a:t>
            </a:r>
          </a:p>
        </p:txBody>
      </p:sp>
    </p:spTree>
    <p:extLst>
      <p:ext uri="{BB962C8B-B14F-4D97-AF65-F5344CB8AC3E}">
        <p14:creationId xmlns:p14="http://schemas.microsoft.com/office/powerpoint/2010/main" val="916290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44326" y="559400"/>
            <a:ext cx="7881506" cy="41509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Conclusion (Cont.)</a:t>
            </a:r>
            <a:endParaRPr dirty="0"/>
          </a:p>
        </p:txBody>
      </p:sp>
      <p:sp>
        <p:nvSpPr>
          <p:cNvPr id="2" name="TextBox 1">
            <a:extLst>
              <a:ext uri="{FF2B5EF4-FFF2-40B4-BE49-F238E27FC236}">
                <a16:creationId xmlns:a16="http://schemas.microsoft.com/office/drawing/2014/main" id="{569ECC33-F94C-52E7-79B3-ED42EE8502C2}"/>
              </a:ext>
            </a:extLst>
          </p:cNvPr>
          <p:cNvSpPr txBox="1"/>
          <p:nvPr/>
        </p:nvSpPr>
        <p:spPr>
          <a:xfrm>
            <a:off x="744326" y="1129145"/>
            <a:ext cx="4468092" cy="2970044"/>
          </a:xfrm>
          <a:prstGeom prst="rect">
            <a:avLst/>
          </a:prstGeom>
          <a:noFill/>
        </p:spPr>
        <p:txBody>
          <a:bodyPr wrap="square" rtlCol="0">
            <a:spAutoFit/>
          </a:bodyPr>
          <a:lstStyle/>
          <a:p>
            <a:pPr algn="l"/>
            <a:r>
              <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Cluster analysis reveals distinct user personas with unique music tastes, purchasing patterns, and levels of artist support:</a:t>
            </a:r>
          </a:p>
          <a:p>
            <a:pPr algn="l"/>
            <a:endPar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US" sz="1100" b="1" i="0" dirty="0">
                <a:solidFill>
                  <a:schemeClr val="bg2"/>
                </a:solidFill>
                <a:effectLst/>
                <a:latin typeface="Roboto" panose="02000000000000000000" pitchFamily="2" charset="0"/>
                <a:ea typeface="Roboto" panose="02000000000000000000" pitchFamily="2" charset="0"/>
                <a:cs typeface="Roboto" panose="02000000000000000000" pitchFamily="2" charset="0"/>
              </a:rPr>
              <a:t>Group 2</a:t>
            </a:r>
            <a:r>
              <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 Electronic music enthusiasts, possibly DJs, prefer individual track purchases. Expanding  standout tracks feature or incorporating </a:t>
            </a:r>
            <a:r>
              <a:rPr lang="en-US" sz="1100" dirty="0">
                <a:solidFill>
                  <a:schemeClr val="bg2"/>
                </a:solidFill>
                <a:latin typeface="Roboto" panose="02000000000000000000" pitchFamily="2" charset="0"/>
                <a:ea typeface="Roboto" panose="02000000000000000000" pitchFamily="2" charset="0"/>
                <a:cs typeface="Roboto" panose="02000000000000000000" pitchFamily="2" charset="0"/>
              </a:rPr>
              <a:t>lists such as that from </a:t>
            </a:r>
            <a:r>
              <a:rPr lang="en-US" sz="1100" dirty="0" err="1">
                <a:solidFill>
                  <a:schemeClr val="bg2"/>
                </a:solidFill>
                <a:latin typeface="Roboto" panose="02000000000000000000" pitchFamily="2" charset="0"/>
                <a:ea typeface="Roboto" panose="02000000000000000000" pitchFamily="2" charset="0"/>
                <a:cs typeface="Roboto" panose="02000000000000000000" pitchFamily="2" charset="0"/>
              </a:rPr>
              <a:t>buymusic.club</a:t>
            </a:r>
            <a:r>
              <a:rPr lang="en-US" sz="1100"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could resonate well.</a:t>
            </a:r>
          </a:p>
          <a:p>
            <a:pPr marL="285750" indent="-285750" algn="l">
              <a:buFont typeface="Arial" panose="020B0604020202020204" pitchFamily="34" charset="0"/>
              <a:buChar char="•"/>
            </a:pPr>
            <a:endPar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US" sz="1100" b="1" i="0" dirty="0">
                <a:solidFill>
                  <a:schemeClr val="bg2"/>
                </a:solidFill>
                <a:effectLst/>
                <a:latin typeface="Roboto" panose="02000000000000000000" pitchFamily="2" charset="0"/>
                <a:ea typeface="Roboto" panose="02000000000000000000" pitchFamily="2" charset="0"/>
                <a:cs typeface="Roboto" panose="02000000000000000000" pitchFamily="2" charset="0"/>
              </a:rPr>
              <a:t>Group 0 and 3</a:t>
            </a:r>
            <a:r>
              <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 Represent a wider user base. Cluster 3 shows strong support for artists, especially on Bandcamp Fridays. Enhancing interaction between fans and artists </a:t>
            </a:r>
            <a:r>
              <a:rPr lang="en-US" sz="1100" dirty="0">
                <a:solidFill>
                  <a:schemeClr val="bg2"/>
                </a:solidFill>
                <a:latin typeface="Roboto" panose="02000000000000000000" pitchFamily="2" charset="0"/>
                <a:ea typeface="Roboto" panose="02000000000000000000" pitchFamily="2" charset="0"/>
                <a:cs typeface="Roboto" panose="02000000000000000000" pitchFamily="2" charset="0"/>
              </a:rPr>
              <a:t>is recommended.</a:t>
            </a:r>
          </a:p>
          <a:p>
            <a:pPr algn="l"/>
            <a:endPar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US" sz="1100" b="1" i="0" dirty="0">
                <a:solidFill>
                  <a:schemeClr val="bg2"/>
                </a:solidFill>
                <a:effectLst/>
                <a:latin typeface="Roboto" panose="02000000000000000000" pitchFamily="2" charset="0"/>
                <a:ea typeface="Roboto" panose="02000000000000000000" pitchFamily="2" charset="0"/>
                <a:cs typeface="Roboto" panose="02000000000000000000" pitchFamily="2" charset="0"/>
              </a:rPr>
              <a:t>Group 1</a:t>
            </a:r>
            <a:r>
              <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rPr>
              <a:t>: Driven by physical merchandise transactions, potentially collectors and merch enthusiasts. Strategies focusing on limited editions, exclusive merch, or physical-only releases </a:t>
            </a:r>
            <a:r>
              <a:rPr lang="en-US" sz="1100" dirty="0">
                <a:solidFill>
                  <a:schemeClr val="bg2"/>
                </a:solidFill>
                <a:latin typeface="Roboto" panose="02000000000000000000" pitchFamily="2" charset="0"/>
                <a:ea typeface="Roboto" panose="02000000000000000000" pitchFamily="2" charset="0"/>
                <a:cs typeface="Roboto" panose="02000000000000000000" pitchFamily="2" charset="0"/>
              </a:rPr>
              <a:t>would attract this group</a:t>
            </a:r>
            <a:endParaRPr lang="en-US" sz="1100" b="0" i="0" dirty="0">
              <a:solidFill>
                <a:schemeClr val="bg2"/>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500D7777-44D5-2F43-F09E-3FDD70A79B08}"/>
              </a:ext>
            </a:extLst>
          </p:cNvPr>
          <p:cNvPicPr>
            <a:picLocks noChangeAspect="1"/>
          </p:cNvPicPr>
          <p:nvPr/>
        </p:nvPicPr>
        <p:blipFill>
          <a:blip r:embed="rId3"/>
          <a:stretch>
            <a:fillRect/>
          </a:stretch>
        </p:blipFill>
        <p:spPr>
          <a:xfrm>
            <a:off x="5103999" y="974491"/>
            <a:ext cx="3387907" cy="3373226"/>
          </a:xfrm>
          <a:prstGeom prst="rect">
            <a:avLst/>
          </a:prstGeom>
          <a:ln w="12700">
            <a:solidFill>
              <a:schemeClr val="bg2"/>
            </a:solidFill>
          </a:ln>
        </p:spPr>
      </p:pic>
    </p:spTree>
    <p:extLst>
      <p:ext uri="{BB962C8B-B14F-4D97-AF65-F5344CB8AC3E}">
        <p14:creationId xmlns:p14="http://schemas.microsoft.com/office/powerpoint/2010/main" val="1111788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44326" y="559400"/>
            <a:ext cx="7881506" cy="415091"/>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Shortcomings &amp; Possible Future Work</a:t>
            </a:r>
            <a:endParaRPr dirty="0"/>
          </a:p>
        </p:txBody>
      </p:sp>
      <p:sp>
        <p:nvSpPr>
          <p:cNvPr id="2" name="TextBox 1">
            <a:extLst>
              <a:ext uri="{FF2B5EF4-FFF2-40B4-BE49-F238E27FC236}">
                <a16:creationId xmlns:a16="http://schemas.microsoft.com/office/drawing/2014/main" id="{F6D1B67E-D7A0-2BA1-9D28-9721F1E111BB}"/>
              </a:ext>
            </a:extLst>
          </p:cNvPr>
          <p:cNvSpPr txBox="1"/>
          <p:nvPr/>
        </p:nvSpPr>
        <p:spPr>
          <a:xfrm>
            <a:off x="858982" y="1309254"/>
            <a:ext cx="6878782" cy="3046988"/>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Despite these insights, the analysis presents several limitations: </a:t>
            </a:r>
          </a:p>
          <a:p>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The relatively low silhouette score of 0.135 suggests potential overlap between clusters.</a:t>
            </a:r>
          </a:p>
          <a:p>
            <a:r>
              <a:rPr lang="en-US" sz="1200" dirty="0">
                <a:latin typeface="Roboto" panose="02000000000000000000" pitchFamily="2" charset="0"/>
                <a:ea typeface="Roboto" panose="02000000000000000000" pitchFamily="2" charset="0"/>
                <a:cs typeface="Roboto" panose="02000000000000000000" pitchFamily="2" charset="0"/>
              </a:rPr>
              <a:t> </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The Davies-Bouldin score of 0.826 indicates scope for improving the cluster separation and compactness.</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The '</a:t>
            </a:r>
            <a:r>
              <a:rPr lang="en-US" sz="1200" dirty="0" err="1">
                <a:latin typeface="Roboto" panose="02000000000000000000" pitchFamily="2" charset="0"/>
                <a:ea typeface="Roboto" panose="02000000000000000000" pitchFamily="2" charset="0"/>
                <a:cs typeface="Roboto" panose="02000000000000000000" pitchFamily="2" charset="0"/>
              </a:rPr>
              <a:t>tagless</a:t>
            </a:r>
            <a:r>
              <a:rPr lang="en-US" sz="1200" dirty="0">
                <a:latin typeface="Roboto" panose="02000000000000000000" pitchFamily="2" charset="0"/>
                <a:ea typeface="Roboto" panose="02000000000000000000" pitchFamily="2" charset="0"/>
                <a:cs typeface="Roboto" panose="02000000000000000000" pitchFamily="2" charset="0"/>
              </a:rPr>
              <a:t>' items, which were grouped into a single category, accounted for a significant portion of the dataset and could be further refined.</a:t>
            </a:r>
          </a:p>
          <a:p>
            <a:pPr marL="171450" indent="-171450">
              <a:buFont typeface="Arial" panose="020B0604020202020204" pitchFamily="34" charset="0"/>
              <a:buChar char="•"/>
            </a:pPr>
            <a:endParaRPr lang="en-US" sz="120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cs typeface="Roboto" panose="02000000000000000000" pitchFamily="2" charset="0"/>
              </a:rPr>
              <a:t>Text data, due to computational limitations and my personal technical shortcoming, a full exploration of the keyword tags together with description text weren’t possible. A more granular analysis plus implementation of sentiment analysis of the full text description might reveal additional dimensions and nuances to users' preferences and purchasing behaviors. Future research could also benefit from improved data preprocessing and categorization of genres to manage the high dimensionality often associated with music genre data.</a:t>
            </a:r>
          </a:p>
        </p:txBody>
      </p:sp>
    </p:spTree>
    <p:extLst>
      <p:ext uri="{BB962C8B-B14F-4D97-AF65-F5344CB8AC3E}">
        <p14:creationId xmlns:p14="http://schemas.microsoft.com/office/powerpoint/2010/main" val="710455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464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Research Question and Motivation</a:t>
            </a:r>
            <a:endParaRPr/>
          </a:p>
        </p:txBody>
      </p:sp>
      <p:sp>
        <p:nvSpPr>
          <p:cNvPr id="135" name="Google Shape;135;p1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200" b="1">
                <a:solidFill>
                  <a:srgbClr val="000000"/>
                </a:solidFill>
                <a:latin typeface="Montserrat"/>
                <a:ea typeface="Montserrat"/>
                <a:cs typeface="Montserrat"/>
                <a:sym typeface="Montserrat"/>
              </a:rPr>
              <a:t>Research Question: </a:t>
            </a:r>
            <a:r>
              <a:rPr lang="en" sz="1200">
                <a:solidFill>
                  <a:srgbClr val="000000"/>
                </a:solidFill>
                <a:latin typeface="Montserrat"/>
                <a:ea typeface="Montserrat"/>
                <a:cs typeface="Montserrat"/>
                <a:sym typeface="Montserrat"/>
              </a:rPr>
              <a:t>Is it possible to identify buyer groups based on purchase amount and understanding transaction and product patterns for insights on buyer generosity through application of clustering techniques?</a:t>
            </a:r>
            <a:endParaRPr sz="1200">
              <a:solidFill>
                <a:srgbClr val="000000"/>
              </a:solidFill>
              <a:latin typeface="Montserrat"/>
              <a:ea typeface="Montserrat"/>
              <a:cs typeface="Montserrat"/>
              <a:sym typeface="Montserrat"/>
            </a:endParaRPr>
          </a:p>
          <a:p>
            <a:pPr marL="0" lvl="0" indent="0" algn="l" rtl="0">
              <a:lnSpc>
                <a:spcPct val="100000"/>
              </a:lnSpc>
              <a:spcBef>
                <a:spcPts val="0"/>
              </a:spcBef>
              <a:spcAft>
                <a:spcPts val="0"/>
              </a:spcAft>
              <a:buNone/>
            </a:pPr>
            <a:endParaRPr sz="1200">
              <a:solidFill>
                <a:srgbClr val="000000"/>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1200" b="1">
                <a:solidFill>
                  <a:srgbClr val="000000"/>
                </a:solidFill>
                <a:latin typeface="Montserrat"/>
                <a:ea typeface="Montserrat"/>
                <a:cs typeface="Montserrat"/>
                <a:sym typeface="Montserrat"/>
              </a:rPr>
              <a:t>Motivation</a:t>
            </a:r>
            <a:r>
              <a:rPr lang="en" sz="1200">
                <a:solidFill>
                  <a:srgbClr val="000000"/>
                </a:solidFill>
                <a:latin typeface="Montserrat"/>
                <a:ea typeface="Montserrat"/>
                <a:cs typeface="Montserrat"/>
                <a:sym typeface="Montserrat"/>
              </a:rPr>
              <a:t>: </a:t>
            </a:r>
            <a:endParaRPr sz="1200">
              <a:solidFill>
                <a:srgbClr val="000000"/>
              </a:solidFill>
              <a:latin typeface="Montserrat"/>
              <a:ea typeface="Montserrat"/>
              <a:cs typeface="Montserrat"/>
              <a:sym typeface="Montserrat"/>
            </a:endParaRPr>
          </a:p>
          <a:p>
            <a:pPr marL="457200" lvl="0" indent="-304800" algn="l" rtl="0">
              <a:lnSpc>
                <a:spcPct val="1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The digital music industry, led by Spotify and Apple Music, has disrupted physical music sales, affecting artist revenues. However, Bandcamp stands out by giving artists pricing autonomy and users the freedom to pay as desired. </a:t>
            </a:r>
            <a:endParaRPr sz="1200">
              <a:solidFill>
                <a:srgbClr val="000000"/>
              </a:solidFill>
              <a:latin typeface="Montserrat"/>
              <a:ea typeface="Montserrat"/>
              <a:cs typeface="Montserrat"/>
              <a:sym typeface="Montserrat"/>
            </a:endParaRPr>
          </a:p>
          <a:p>
            <a:pPr marL="457200" lvl="0" indent="0" algn="l" rtl="0">
              <a:lnSpc>
                <a:spcPct val="100000"/>
              </a:lnSpc>
              <a:spcBef>
                <a:spcPts val="0"/>
              </a:spcBef>
              <a:spcAft>
                <a:spcPts val="0"/>
              </a:spcAft>
              <a:buNone/>
            </a:pPr>
            <a:endParaRPr sz="1200">
              <a:solidFill>
                <a:srgbClr val="000000"/>
              </a:solidFill>
              <a:latin typeface="Montserrat"/>
              <a:ea typeface="Montserrat"/>
              <a:cs typeface="Montserrat"/>
              <a:sym typeface="Montserrat"/>
            </a:endParaRPr>
          </a:p>
          <a:p>
            <a:pPr marL="457200" lvl="0" indent="-304800" algn="l" rtl="0">
              <a:lnSpc>
                <a:spcPct val="100000"/>
              </a:lnSpc>
              <a:spcBef>
                <a:spcPts val="0"/>
              </a:spcBef>
              <a:spcAft>
                <a:spcPts val="0"/>
              </a:spcAft>
              <a:buClr>
                <a:srgbClr val="000000"/>
              </a:buClr>
              <a:buSzPts val="1200"/>
              <a:buFont typeface="Montserrat"/>
              <a:buChar char="-"/>
            </a:pPr>
            <a:r>
              <a:rPr lang="en" sz="1200">
                <a:solidFill>
                  <a:srgbClr val="000000"/>
                </a:solidFill>
                <a:latin typeface="Montserrat"/>
                <a:ea typeface="Montserrat"/>
                <a:cs typeface="Montserrat"/>
                <a:sym typeface="Montserrat"/>
              </a:rPr>
              <a:t>Being an avid bandcamp user and music collector, I want to gain insights on the platform’s benefits</a:t>
            </a:r>
            <a:endParaRPr sz="1200">
              <a:solidFill>
                <a:srgbClr val="000000"/>
              </a:solidFill>
              <a:latin typeface="Montserrat"/>
              <a:ea typeface="Montserrat"/>
              <a:cs typeface="Montserrat"/>
              <a:sym typeface="Montserrat"/>
            </a:endParaRPr>
          </a:p>
          <a:p>
            <a:pPr marL="0" lvl="0" indent="0" algn="l" rtl="0">
              <a:lnSpc>
                <a:spcPct val="100000"/>
              </a:lnSpc>
              <a:spcBef>
                <a:spcPts val="0"/>
              </a:spcBef>
              <a:spcAft>
                <a:spcPts val="0"/>
              </a:spcAft>
              <a:buNone/>
            </a:pPr>
            <a:endParaRPr sz="1200">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456050"/>
            <a:ext cx="7505700" cy="585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141" name="Google Shape;141;p15"/>
          <p:cNvSpPr txBox="1">
            <a:spLocks noGrp="1"/>
          </p:cNvSpPr>
          <p:nvPr>
            <p:ph type="body" idx="1"/>
          </p:nvPr>
        </p:nvSpPr>
        <p:spPr>
          <a:xfrm>
            <a:off x="819150" y="1041350"/>
            <a:ext cx="7505700" cy="2448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Dataset: </a:t>
            </a:r>
            <a:r>
              <a:rPr lang="en" sz="1200" u="sng">
                <a:solidFill>
                  <a:schemeClr val="hlink"/>
                </a:solidFill>
                <a:latin typeface="Montserrat"/>
                <a:ea typeface="Montserrat"/>
                <a:cs typeface="Montserrat"/>
                <a:sym typeface="Montserrat"/>
                <a:hlinkClick r:id="rId3"/>
              </a:rPr>
              <a:t>1,000,000 Bandcamp sales</a:t>
            </a:r>
            <a:r>
              <a:rPr lang="en"/>
              <a:t>   &amp;   </a:t>
            </a:r>
            <a:r>
              <a:rPr lang="en" u="sng">
                <a:solidFill>
                  <a:schemeClr val="hlink"/>
                </a:solidFill>
                <a:hlinkClick r:id="rId4"/>
              </a:rPr>
              <a:t>1,069,972 Bandcamp items </a:t>
            </a:r>
            <a:endParaRPr/>
          </a:p>
          <a:p>
            <a:pPr marL="457200" lvl="0" indent="-311150" algn="l" rtl="0">
              <a:lnSpc>
                <a:spcPct val="100000"/>
              </a:lnSpc>
              <a:spcBef>
                <a:spcPts val="0"/>
              </a:spcBef>
              <a:spcAft>
                <a:spcPts val="0"/>
              </a:spcAft>
              <a:buSzPts val="1300"/>
              <a:buChar char="-"/>
            </a:pPr>
            <a:r>
              <a:rPr lang="en"/>
              <a:t>Sales dataset contains records of 1,000,000 sales from 9/9/2020 and 10/2/2020 </a:t>
            </a:r>
            <a:endParaRPr/>
          </a:p>
          <a:p>
            <a:pPr marL="457200" lvl="0" indent="-311150" algn="l" rtl="0">
              <a:lnSpc>
                <a:spcPct val="100000"/>
              </a:lnSpc>
              <a:spcBef>
                <a:spcPts val="0"/>
              </a:spcBef>
              <a:spcAft>
                <a:spcPts val="0"/>
              </a:spcAft>
              <a:buSzPts val="1300"/>
              <a:buChar char="-"/>
            </a:pPr>
            <a:r>
              <a:rPr lang="en"/>
              <a:t>Items dataset contains 1,000,000+ from Bandcamp published between 08/2020 and 01/2021</a:t>
            </a:r>
            <a:endParaRPr/>
          </a:p>
          <a:p>
            <a:pPr marL="457200" lvl="0" indent="-311150" algn="l" rtl="0">
              <a:lnSpc>
                <a:spcPct val="100000"/>
              </a:lnSpc>
              <a:spcBef>
                <a:spcPts val="0"/>
              </a:spcBef>
              <a:spcAft>
                <a:spcPts val="0"/>
              </a:spcAft>
              <a:buSzPts val="1300"/>
              <a:buChar char="-"/>
            </a:pPr>
            <a:r>
              <a:rPr lang="en"/>
              <a:t>Scraped from bandcamp’s main page’s sales feed and from bandcamp’s product pages</a:t>
            </a:r>
            <a:endParaRPr/>
          </a:p>
          <a:p>
            <a:pPr marL="457200" lvl="0" indent="0" algn="l" rtl="0">
              <a:lnSpc>
                <a:spcPct val="100000"/>
              </a:lnSpc>
              <a:spcBef>
                <a:spcPts val="0"/>
              </a:spcBef>
              <a:spcAft>
                <a:spcPts val="0"/>
              </a:spcAft>
              <a:buNone/>
            </a:pPr>
            <a:endParaRPr/>
          </a:p>
        </p:txBody>
      </p:sp>
      <p:pic>
        <p:nvPicPr>
          <p:cNvPr id="142" name="Google Shape;142;p15"/>
          <p:cNvPicPr preferRelativeResize="0"/>
          <p:nvPr/>
        </p:nvPicPr>
        <p:blipFill>
          <a:blip r:embed="rId5">
            <a:alphaModFix/>
          </a:blip>
          <a:stretch>
            <a:fillRect/>
          </a:stretch>
        </p:blipFill>
        <p:spPr>
          <a:xfrm>
            <a:off x="819150" y="1963150"/>
            <a:ext cx="2593925" cy="2806700"/>
          </a:xfrm>
          <a:prstGeom prst="rect">
            <a:avLst/>
          </a:prstGeom>
          <a:noFill/>
          <a:ln>
            <a:noFill/>
          </a:ln>
        </p:spPr>
      </p:pic>
      <p:pic>
        <p:nvPicPr>
          <p:cNvPr id="143" name="Google Shape;143;p15"/>
          <p:cNvPicPr preferRelativeResize="0"/>
          <p:nvPr/>
        </p:nvPicPr>
        <p:blipFill>
          <a:blip r:embed="rId6">
            <a:alphaModFix/>
          </a:blip>
          <a:stretch>
            <a:fillRect/>
          </a:stretch>
        </p:blipFill>
        <p:spPr>
          <a:xfrm>
            <a:off x="4030550" y="2042600"/>
            <a:ext cx="4014627" cy="2542075"/>
          </a:xfrm>
          <a:prstGeom prst="rect">
            <a:avLst/>
          </a:prstGeom>
          <a:noFill/>
          <a:ln>
            <a:noFill/>
          </a:ln>
        </p:spPr>
      </p:pic>
      <p:sp>
        <p:nvSpPr>
          <p:cNvPr id="3" name="Plus Sign 2">
            <a:extLst>
              <a:ext uri="{FF2B5EF4-FFF2-40B4-BE49-F238E27FC236}">
                <a16:creationId xmlns:a16="http://schemas.microsoft.com/office/drawing/2014/main" id="{4FB8E13A-1F36-B900-A3F5-5C4D1EA668F6}"/>
              </a:ext>
            </a:extLst>
          </p:cNvPr>
          <p:cNvSpPr/>
          <p:nvPr/>
        </p:nvSpPr>
        <p:spPr>
          <a:xfrm>
            <a:off x="3497712" y="3081639"/>
            <a:ext cx="284018" cy="31865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352275"/>
            <a:ext cx="7505700" cy="73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Literature Review</a:t>
            </a:r>
            <a:endParaRPr/>
          </a:p>
        </p:txBody>
      </p:sp>
      <p:sp>
        <p:nvSpPr>
          <p:cNvPr id="149" name="Google Shape;149;p16"/>
          <p:cNvSpPr txBox="1">
            <a:spLocks noGrp="1"/>
          </p:cNvSpPr>
          <p:nvPr>
            <p:ph type="body" idx="1"/>
          </p:nvPr>
        </p:nvSpPr>
        <p:spPr>
          <a:xfrm>
            <a:off x="5032200" y="1088775"/>
            <a:ext cx="3394800" cy="2321700"/>
          </a:xfrm>
          <a:prstGeom prst="rect">
            <a:avLst/>
          </a:prstGeom>
          <a:solidFill>
            <a:srgbClr val="E6B8AF"/>
          </a:solidFill>
        </p:spPr>
        <p:txBody>
          <a:bodyPr spcFirstLastPara="1" wrap="square" lIns="91425" tIns="91425" rIns="91425" bIns="91425" anchor="t" anchorCtr="0">
            <a:normAutofit/>
          </a:bodyPr>
          <a:lstStyle/>
          <a:p>
            <a:pPr marL="0" lvl="0" indent="0" algn="l" rtl="0">
              <a:spcBef>
                <a:spcPts val="0"/>
              </a:spcBef>
              <a:spcAft>
                <a:spcPts val="0"/>
              </a:spcAft>
              <a:buNone/>
            </a:pPr>
            <a:r>
              <a:rPr lang="en" sz="1000" b="1"/>
              <a:t>Authors Referenced:</a:t>
            </a:r>
            <a:endParaRPr sz="1000" b="1"/>
          </a:p>
          <a:p>
            <a:pPr marL="457200" lvl="0" indent="-292100" algn="l" rtl="0">
              <a:spcBef>
                <a:spcPts val="1200"/>
              </a:spcBef>
              <a:spcAft>
                <a:spcPts val="0"/>
              </a:spcAft>
              <a:buSzPts val="1000"/>
              <a:buAutoNum type="arabicPeriod"/>
            </a:pPr>
            <a:r>
              <a:rPr lang="en" sz="1000"/>
              <a:t>Hesmondhalgh, D., Jones, E., &amp; Rauh, A. (2019). </a:t>
            </a:r>
            <a:endParaRPr sz="1000"/>
          </a:p>
          <a:p>
            <a:pPr marL="457200" lvl="0" indent="-292100" algn="l" rtl="0">
              <a:spcBef>
                <a:spcPts val="0"/>
              </a:spcBef>
              <a:spcAft>
                <a:spcPts val="0"/>
              </a:spcAft>
              <a:buSzPts val="1000"/>
              <a:buAutoNum type="arabicPeriod"/>
            </a:pPr>
            <a:r>
              <a:rPr lang="en" sz="1000"/>
              <a:t>Garima, H. Gulati and P. K. Singh (2015).</a:t>
            </a:r>
            <a:endParaRPr sz="1000"/>
          </a:p>
          <a:p>
            <a:pPr marL="457200" lvl="0" indent="-292100" algn="l" rtl="0">
              <a:spcBef>
                <a:spcPts val="0"/>
              </a:spcBef>
              <a:spcAft>
                <a:spcPts val="0"/>
              </a:spcAft>
              <a:buSzPts val="1000"/>
              <a:buAutoNum type="arabicPeriod"/>
            </a:pPr>
            <a:r>
              <a:rPr lang="en" sz="1000"/>
              <a:t>D. V. S. Shalini, M. Shashi and A. M. Sowjanya (2011)</a:t>
            </a:r>
            <a:endParaRPr sz="1000"/>
          </a:p>
          <a:p>
            <a:pPr marL="457200" lvl="0" indent="-292100" algn="l" rtl="0">
              <a:spcBef>
                <a:spcPts val="0"/>
              </a:spcBef>
              <a:spcAft>
                <a:spcPts val="0"/>
              </a:spcAft>
              <a:buSzPts val="1000"/>
              <a:buAutoNum type="arabicPeriod"/>
            </a:pPr>
            <a:r>
              <a:rPr lang="en" sz="1000"/>
              <a:t>R. S. Bahri, I. D. Sudirman, I. D. Utama and R. H. Susanto (2023)</a:t>
            </a:r>
            <a:endParaRPr sz="1000"/>
          </a:p>
          <a:p>
            <a:pPr marL="457200" lvl="0" indent="-292100" algn="l" rtl="0">
              <a:spcBef>
                <a:spcPts val="0"/>
              </a:spcBef>
              <a:spcAft>
                <a:spcPts val="0"/>
              </a:spcAft>
              <a:buSzPts val="1000"/>
              <a:buAutoNum type="arabicPeriod"/>
            </a:pPr>
            <a:r>
              <a:rPr lang="en" sz="1000"/>
              <a:t>hung, Phan Duy and Lien, Nguyen Thi Thuy and Ngoc, Nguyen Duc (2019)</a:t>
            </a:r>
            <a:endParaRPr sz="1000"/>
          </a:p>
          <a:p>
            <a:pPr marL="457200" lvl="0" indent="-292100" algn="l" rtl="0">
              <a:spcBef>
                <a:spcPts val="0"/>
              </a:spcBef>
              <a:spcAft>
                <a:spcPts val="0"/>
              </a:spcAft>
              <a:buSzPts val="1000"/>
              <a:buAutoNum type="arabicPeriod"/>
            </a:pPr>
            <a:r>
              <a:rPr lang="en" sz="1000"/>
              <a:t>Boyu Shen. (2021).</a:t>
            </a:r>
            <a:endParaRPr sz="1000"/>
          </a:p>
          <a:p>
            <a:pPr marL="457200" lvl="0" indent="-292100" algn="l" rtl="0">
              <a:spcBef>
                <a:spcPts val="0"/>
              </a:spcBef>
              <a:spcAft>
                <a:spcPts val="0"/>
              </a:spcAft>
              <a:buSzPts val="1000"/>
              <a:buAutoNum type="arabicPeriod"/>
            </a:pPr>
            <a:r>
              <a:rPr lang="en" sz="1000"/>
              <a:t>Jorge Fresneda, Jeremy Hui, and Chelsey Hill (2022).</a:t>
            </a:r>
            <a:endParaRPr sz="1000"/>
          </a:p>
          <a:p>
            <a:pPr marL="457200" lvl="0" indent="-292100" algn="l" rtl="0">
              <a:spcBef>
                <a:spcPts val="0"/>
              </a:spcBef>
              <a:spcAft>
                <a:spcPts val="0"/>
              </a:spcAft>
              <a:buSzPts val="1000"/>
              <a:buAutoNum type="arabicPeriod"/>
            </a:pPr>
            <a:r>
              <a:rPr lang="en" sz="1000"/>
              <a:t>Jingyi Ye. (2021)</a:t>
            </a:r>
            <a:endParaRPr sz="1000"/>
          </a:p>
          <a:p>
            <a:pPr marL="0" lvl="0" indent="0" algn="l" rtl="0">
              <a:spcBef>
                <a:spcPts val="1200"/>
              </a:spcBef>
              <a:spcAft>
                <a:spcPts val="1200"/>
              </a:spcAft>
              <a:buNone/>
            </a:pPr>
            <a:endParaRPr sz="1000"/>
          </a:p>
        </p:txBody>
      </p:sp>
      <p:sp>
        <p:nvSpPr>
          <p:cNvPr id="150" name="Google Shape;150;p16"/>
          <p:cNvSpPr txBox="1">
            <a:spLocks noGrp="1"/>
          </p:cNvSpPr>
          <p:nvPr>
            <p:ph type="body" idx="1"/>
          </p:nvPr>
        </p:nvSpPr>
        <p:spPr>
          <a:xfrm>
            <a:off x="421350" y="1088775"/>
            <a:ext cx="4483800" cy="35937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My direction was to look for relevant works related to applying clustering techniques for market segmentation. </a:t>
            </a:r>
            <a:endParaRPr dirty="0"/>
          </a:p>
          <a:p>
            <a:pPr marL="457200" lvl="0" indent="-311150" algn="l" rtl="0">
              <a:spcBef>
                <a:spcPts val="0"/>
              </a:spcBef>
              <a:spcAft>
                <a:spcPts val="0"/>
              </a:spcAft>
              <a:buSzPts val="1300"/>
              <a:buChar char="-"/>
            </a:pPr>
            <a:r>
              <a:rPr lang="en" dirty="0"/>
              <a:t>A lot of papers seem to prefer centering data rows on customers a lot of those use implementation of RFM model.</a:t>
            </a:r>
          </a:p>
          <a:p>
            <a:pPr marL="457200" lvl="0" indent="-311150" algn="l" rtl="0">
              <a:spcBef>
                <a:spcPts val="0"/>
              </a:spcBef>
              <a:spcAft>
                <a:spcPts val="0"/>
              </a:spcAft>
              <a:buSzPts val="1300"/>
              <a:buChar char="-"/>
            </a:pPr>
            <a:r>
              <a:rPr lang="en-US" dirty="0"/>
              <a:t>Digital music distribution, particularly within the do-it-</a:t>
            </a:r>
          </a:p>
          <a:p>
            <a:pPr marL="457200" lvl="0" indent="-311150" algn="l" rtl="0">
              <a:spcBef>
                <a:spcPts val="0"/>
              </a:spcBef>
              <a:spcAft>
                <a:spcPts val="0"/>
              </a:spcAft>
              <a:buSzPts val="1300"/>
              <a:buChar char="-"/>
            </a:pPr>
            <a:r>
              <a:rPr lang="en-US" dirty="0"/>
              <a:t>yourself (DIY) landscape, remains an understudied area</a:t>
            </a:r>
          </a:p>
          <a:p>
            <a:pPr marL="457200" lvl="0" indent="-311150" algn="l" rtl="0">
              <a:spcBef>
                <a:spcPts val="0"/>
              </a:spcBef>
              <a:spcAft>
                <a:spcPts val="0"/>
              </a:spcAft>
              <a:buSzPts val="1300"/>
              <a:buChar char="-"/>
            </a:pPr>
            <a:r>
              <a:rPr lang="en" dirty="0"/>
              <a:t>Popular choice is either 2 different stages of segmentation using k-means or using k-means in addition to a different technique (such as association algorithm or NLP)</a:t>
            </a:r>
            <a:endParaRPr dirty="0"/>
          </a:p>
          <a:p>
            <a:pPr marL="457200" lvl="0" indent="-311150" algn="l" rtl="0">
              <a:spcBef>
                <a:spcPts val="0"/>
              </a:spcBef>
              <a:spcAft>
                <a:spcPts val="0"/>
              </a:spcAft>
              <a:buSzPts val="1300"/>
              <a:buChar char="-"/>
            </a:pPr>
            <a:r>
              <a:rPr lang="en" dirty="0"/>
              <a:t>Bandcamp emphasizes the importance of a more personal interaction between vendor and buyer so my original goal was to also incorporate NLP techniques.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819150" y="559400"/>
            <a:ext cx="5175000"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&amp; EDA</a:t>
            </a:r>
            <a:endParaRPr/>
          </a:p>
        </p:txBody>
      </p:sp>
      <p:sp>
        <p:nvSpPr>
          <p:cNvPr id="156" name="Google Shape;156;p17"/>
          <p:cNvSpPr txBox="1">
            <a:spLocks noGrp="1"/>
          </p:cNvSpPr>
          <p:nvPr>
            <p:ph type="body" idx="1"/>
          </p:nvPr>
        </p:nvSpPr>
        <p:spPr>
          <a:xfrm>
            <a:off x="819150" y="1195750"/>
            <a:ext cx="3632700" cy="3065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arenR"/>
            </a:pPr>
            <a:r>
              <a:rPr lang="en"/>
              <a:t>Combined the json files and joined with sales dataset on the url feature </a:t>
            </a:r>
            <a:endParaRPr/>
          </a:p>
          <a:p>
            <a:pPr marL="457200" lvl="0" indent="-311150" algn="l" rtl="0">
              <a:spcBef>
                <a:spcPts val="0"/>
              </a:spcBef>
              <a:spcAft>
                <a:spcPts val="0"/>
              </a:spcAft>
              <a:buSzPts val="1300"/>
              <a:buAutoNum type="arabicParenR"/>
            </a:pPr>
            <a:r>
              <a:rPr lang="en"/>
              <a:t>Dropping irrelevant columns such as cover image url or artwork id</a:t>
            </a:r>
            <a:endParaRPr/>
          </a:p>
          <a:p>
            <a:pPr marL="457200" lvl="0" indent="-311150" algn="l" rtl="0">
              <a:spcBef>
                <a:spcPts val="0"/>
              </a:spcBef>
              <a:spcAft>
                <a:spcPts val="0"/>
              </a:spcAft>
              <a:buSzPts val="1300"/>
              <a:buAutoNum type="arabicParenR"/>
            </a:pPr>
            <a:r>
              <a:rPr lang="en"/>
              <a:t>Filling in null/na values: ‘none’ for strings and 0 for ‘amount_over_fmt’ feature</a:t>
            </a:r>
            <a:endParaRPr/>
          </a:p>
          <a:p>
            <a:pPr marL="457200" lvl="0" indent="0" algn="l" rtl="0">
              <a:spcBef>
                <a:spcPts val="1200"/>
              </a:spcBef>
              <a:spcAft>
                <a:spcPts val="1200"/>
              </a:spcAft>
              <a:buNone/>
            </a:pPr>
            <a:endParaRPr/>
          </a:p>
        </p:txBody>
      </p:sp>
      <p:pic>
        <p:nvPicPr>
          <p:cNvPr id="157" name="Google Shape;157;p17"/>
          <p:cNvPicPr preferRelativeResize="0"/>
          <p:nvPr/>
        </p:nvPicPr>
        <p:blipFill>
          <a:blip r:embed="rId3">
            <a:alphaModFix/>
          </a:blip>
          <a:stretch>
            <a:fillRect/>
          </a:stretch>
        </p:blipFill>
        <p:spPr>
          <a:xfrm>
            <a:off x="3981075" y="3307089"/>
            <a:ext cx="4431176" cy="1474111"/>
          </a:xfrm>
          <a:prstGeom prst="rect">
            <a:avLst/>
          </a:prstGeom>
          <a:noFill/>
          <a:ln>
            <a:noFill/>
          </a:ln>
        </p:spPr>
      </p:pic>
      <p:pic>
        <p:nvPicPr>
          <p:cNvPr id="158" name="Google Shape;158;p17"/>
          <p:cNvPicPr preferRelativeResize="0"/>
          <p:nvPr/>
        </p:nvPicPr>
        <p:blipFill>
          <a:blip r:embed="rId4">
            <a:alphaModFix/>
          </a:blip>
          <a:stretch>
            <a:fillRect/>
          </a:stretch>
        </p:blipFill>
        <p:spPr>
          <a:xfrm>
            <a:off x="5567200" y="559400"/>
            <a:ext cx="2845050" cy="25436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819150" y="559400"/>
            <a:ext cx="5175000"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&amp; EDA(Cont.)</a:t>
            </a:r>
            <a:endParaRPr/>
          </a:p>
        </p:txBody>
      </p:sp>
      <p:sp>
        <p:nvSpPr>
          <p:cNvPr id="164" name="Google Shape;164;p18"/>
          <p:cNvSpPr txBox="1">
            <a:spLocks noGrp="1"/>
          </p:cNvSpPr>
          <p:nvPr>
            <p:ph type="body" idx="1"/>
          </p:nvPr>
        </p:nvSpPr>
        <p:spPr>
          <a:xfrm>
            <a:off x="819150" y="1195750"/>
            <a:ext cx="3632700" cy="3065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arenR"/>
            </a:pPr>
            <a:r>
              <a:rPr lang="en"/>
              <a:t>Time series graph shows peaks on Fridays</a:t>
            </a:r>
            <a:endParaRPr/>
          </a:p>
          <a:p>
            <a:pPr marL="457200" lvl="0" indent="-311150" algn="l" rtl="0">
              <a:spcBef>
                <a:spcPts val="0"/>
              </a:spcBef>
              <a:spcAft>
                <a:spcPts val="0"/>
              </a:spcAft>
              <a:buSzPts val="1300"/>
              <a:buAutoNum type="arabicParenR"/>
            </a:pPr>
            <a:r>
              <a:rPr lang="en"/>
              <a:t>The US dominates sales distribution</a:t>
            </a:r>
            <a:endParaRPr/>
          </a:p>
          <a:p>
            <a:pPr marL="457200" lvl="0" indent="-311150" algn="l" rtl="0">
              <a:spcBef>
                <a:spcPts val="0"/>
              </a:spcBef>
              <a:spcAft>
                <a:spcPts val="0"/>
              </a:spcAft>
              <a:buSzPts val="1300"/>
              <a:buAutoNum type="arabicParenR"/>
            </a:pPr>
            <a:r>
              <a:rPr lang="en"/>
              <a:t>Digital album is the most sold, physical sells around the same amount as individual track</a:t>
            </a:r>
            <a:endParaRPr/>
          </a:p>
          <a:p>
            <a:pPr marL="457200" lvl="0" indent="0" algn="l" rtl="0">
              <a:spcBef>
                <a:spcPts val="1200"/>
              </a:spcBef>
              <a:spcAft>
                <a:spcPts val="1200"/>
              </a:spcAft>
              <a:buNone/>
            </a:pPr>
            <a:endParaRPr/>
          </a:p>
        </p:txBody>
      </p:sp>
      <p:pic>
        <p:nvPicPr>
          <p:cNvPr id="165" name="Google Shape;165;p18" title="(1)"/>
          <p:cNvPicPr preferRelativeResize="0"/>
          <p:nvPr/>
        </p:nvPicPr>
        <p:blipFill>
          <a:blip r:embed="rId3">
            <a:alphaModFix/>
          </a:blip>
          <a:stretch>
            <a:fillRect/>
          </a:stretch>
        </p:blipFill>
        <p:spPr>
          <a:xfrm>
            <a:off x="4451850" y="1001600"/>
            <a:ext cx="4280450" cy="2047750"/>
          </a:xfrm>
          <a:prstGeom prst="rect">
            <a:avLst/>
          </a:prstGeom>
          <a:noFill/>
          <a:ln>
            <a:noFill/>
          </a:ln>
        </p:spPr>
      </p:pic>
      <p:pic>
        <p:nvPicPr>
          <p:cNvPr id="166" name="Google Shape;166;p18"/>
          <p:cNvPicPr preferRelativeResize="0"/>
          <p:nvPr/>
        </p:nvPicPr>
        <p:blipFill>
          <a:blip r:embed="rId4">
            <a:alphaModFix/>
          </a:blip>
          <a:stretch>
            <a:fillRect/>
          </a:stretch>
        </p:blipFill>
        <p:spPr>
          <a:xfrm>
            <a:off x="4878650" y="3124250"/>
            <a:ext cx="2083901" cy="1634950"/>
          </a:xfrm>
          <a:prstGeom prst="rect">
            <a:avLst/>
          </a:prstGeom>
          <a:noFill/>
          <a:ln>
            <a:noFill/>
          </a:ln>
        </p:spPr>
      </p:pic>
      <p:sp>
        <p:nvSpPr>
          <p:cNvPr id="167" name="Google Shape;167;p18"/>
          <p:cNvSpPr txBox="1"/>
          <p:nvPr/>
        </p:nvSpPr>
        <p:spPr>
          <a:xfrm>
            <a:off x="6226375" y="1391200"/>
            <a:ext cx="68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Calibri"/>
                <a:ea typeface="Calibri"/>
                <a:cs typeface="Calibri"/>
                <a:sym typeface="Calibri"/>
              </a:rPr>
              <a:t>(1)</a:t>
            </a:r>
            <a:endParaRPr>
              <a:solidFill>
                <a:schemeClr val="accent2"/>
              </a:solidFill>
              <a:latin typeface="Calibri"/>
              <a:ea typeface="Calibri"/>
              <a:cs typeface="Calibri"/>
              <a:sym typeface="Calibri"/>
            </a:endParaRPr>
          </a:p>
        </p:txBody>
      </p:sp>
      <p:pic>
        <p:nvPicPr>
          <p:cNvPr id="168" name="Google Shape;168;p18"/>
          <p:cNvPicPr preferRelativeResize="0"/>
          <p:nvPr/>
        </p:nvPicPr>
        <p:blipFill>
          <a:blip r:embed="rId5">
            <a:alphaModFix/>
          </a:blip>
          <a:stretch>
            <a:fillRect/>
          </a:stretch>
        </p:blipFill>
        <p:spPr>
          <a:xfrm>
            <a:off x="819150" y="2198975"/>
            <a:ext cx="3314725" cy="2560226"/>
          </a:xfrm>
          <a:prstGeom prst="rect">
            <a:avLst/>
          </a:prstGeom>
          <a:noFill/>
          <a:ln>
            <a:noFill/>
          </a:ln>
        </p:spPr>
      </p:pic>
      <p:sp>
        <p:nvSpPr>
          <p:cNvPr id="169" name="Google Shape;169;p18"/>
          <p:cNvSpPr txBox="1"/>
          <p:nvPr/>
        </p:nvSpPr>
        <p:spPr>
          <a:xfrm>
            <a:off x="2196800" y="3124238"/>
            <a:ext cx="68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Calibri"/>
                <a:ea typeface="Calibri"/>
                <a:cs typeface="Calibri"/>
                <a:sym typeface="Calibri"/>
              </a:rPr>
              <a:t>(2)</a:t>
            </a:r>
            <a:endParaRPr>
              <a:solidFill>
                <a:schemeClr val="accent2"/>
              </a:solidFill>
              <a:latin typeface="Calibri"/>
              <a:ea typeface="Calibri"/>
              <a:cs typeface="Calibri"/>
              <a:sym typeface="Calibri"/>
            </a:endParaRPr>
          </a:p>
        </p:txBody>
      </p:sp>
      <p:sp>
        <p:nvSpPr>
          <p:cNvPr id="170" name="Google Shape;170;p18"/>
          <p:cNvSpPr txBox="1"/>
          <p:nvPr/>
        </p:nvSpPr>
        <p:spPr>
          <a:xfrm>
            <a:off x="5624500" y="3524438"/>
            <a:ext cx="68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Calibri"/>
                <a:ea typeface="Calibri"/>
                <a:cs typeface="Calibri"/>
                <a:sym typeface="Calibri"/>
              </a:rPr>
              <a:t>(3)</a:t>
            </a:r>
            <a:endParaRPr>
              <a:solidFill>
                <a:schemeClr val="accent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50" y="559400"/>
            <a:ext cx="5175000"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Processing &amp; EDA (Cont.)</a:t>
            </a:r>
            <a:endParaRPr/>
          </a:p>
        </p:txBody>
      </p:sp>
      <p:sp>
        <p:nvSpPr>
          <p:cNvPr id="176" name="Google Shape;176;p19"/>
          <p:cNvSpPr txBox="1">
            <a:spLocks noGrp="1"/>
          </p:cNvSpPr>
          <p:nvPr>
            <p:ph type="body" idx="1"/>
          </p:nvPr>
        </p:nvSpPr>
        <p:spPr>
          <a:xfrm>
            <a:off x="819150" y="1195750"/>
            <a:ext cx="3632700" cy="3065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Music tagged as House, Techno, experimental and ambient are the top that seem to be trending </a:t>
            </a:r>
            <a:endParaRPr/>
          </a:p>
          <a:p>
            <a:pPr marL="457200" lvl="0" indent="-311150" algn="l" rtl="0">
              <a:spcBef>
                <a:spcPts val="0"/>
              </a:spcBef>
              <a:spcAft>
                <a:spcPts val="0"/>
              </a:spcAft>
              <a:buSzPts val="1300"/>
              <a:buChar char="-"/>
            </a:pPr>
            <a:r>
              <a:rPr lang="en"/>
              <a:t>Further processing needs to be done, experiment with full text description</a:t>
            </a:r>
            <a:endParaRPr/>
          </a:p>
        </p:txBody>
      </p:sp>
      <p:pic>
        <p:nvPicPr>
          <p:cNvPr id="177" name="Google Shape;177;p19"/>
          <p:cNvPicPr preferRelativeResize="0"/>
          <p:nvPr/>
        </p:nvPicPr>
        <p:blipFill>
          <a:blip r:embed="rId3">
            <a:alphaModFix/>
          </a:blip>
          <a:stretch>
            <a:fillRect/>
          </a:stretch>
        </p:blipFill>
        <p:spPr>
          <a:xfrm>
            <a:off x="441825" y="2567650"/>
            <a:ext cx="4387351" cy="2240152"/>
          </a:xfrm>
          <a:prstGeom prst="rect">
            <a:avLst/>
          </a:prstGeom>
          <a:noFill/>
          <a:ln>
            <a:noFill/>
          </a:ln>
        </p:spPr>
      </p:pic>
      <p:pic>
        <p:nvPicPr>
          <p:cNvPr id="178" name="Google Shape;178;p19"/>
          <p:cNvPicPr preferRelativeResize="0"/>
          <p:nvPr/>
        </p:nvPicPr>
        <p:blipFill>
          <a:blip r:embed="rId4">
            <a:alphaModFix/>
          </a:blip>
          <a:stretch>
            <a:fillRect/>
          </a:stretch>
        </p:blipFill>
        <p:spPr>
          <a:xfrm>
            <a:off x="4829175" y="1505775"/>
            <a:ext cx="3725899" cy="3302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50" y="559400"/>
            <a:ext cx="5175000"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Unstructured Data Processing</a:t>
            </a:r>
            <a:endParaRPr dirty="0"/>
          </a:p>
        </p:txBody>
      </p:sp>
      <p:sp>
        <p:nvSpPr>
          <p:cNvPr id="176" name="Google Shape;176;p19"/>
          <p:cNvSpPr txBox="1">
            <a:spLocks noGrp="1"/>
          </p:cNvSpPr>
          <p:nvPr>
            <p:ph type="body" idx="1"/>
          </p:nvPr>
        </p:nvSpPr>
        <p:spPr>
          <a:xfrm>
            <a:off x="819150" y="1195750"/>
            <a:ext cx="3632700" cy="3065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US" dirty="0"/>
              <a:t>Extracted and cleaned text description and music tags in order to create item categories</a:t>
            </a:r>
          </a:p>
          <a:p>
            <a:pPr marL="457200" lvl="0" indent="-311150" algn="l" rtl="0">
              <a:spcBef>
                <a:spcPts val="0"/>
              </a:spcBef>
              <a:spcAft>
                <a:spcPts val="0"/>
              </a:spcAft>
              <a:buSzPts val="1300"/>
              <a:buChar char="-"/>
            </a:pPr>
            <a:r>
              <a:rPr lang="en-US" dirty="0"/>
              <a:t>Performed TF-IDF(term frequency-inverse document frequency) to get keyword weights, tokenized into unigrams and bigrams</a:t>
            </a:r>
          </a:p>
          <a:p>
            <a:pPr marL="457200" lvl="0" indent="-311150" algn="l" rtl="0">
              <a:spcBef>
                <a:spcPts val="0"/>
              </a:spcBef>
              <a:spcAft>
                <a:spcPts val="0"/>
              </a:spcAft>
              <a:buSzPts val="1300"/>
              <a:buChar char="-"/>
            </a:pPr>
            <a:r>
              <a:rPr lang="en-US" dirty="0"/>
              <a:t>Tokens </a:t>
            </a:r>
            <a:r>
              <a:rPr lang="en-US" dirty="0" err="1"/>
              <a:t>tf-idf</a:t>
            </a:r>
            <a:r>
              <a:rPr lang="en-US" dirty="0"/>
              <a:t> encoded to be clustered, decided k=16 using Elbow Method</a:t>
            </a:r>
          </a:p>
          <a:p>
            <a:pPr marL="457200" lvl="0" indent="-311150" algn="l" rtl="0">
              <a:spcBef>
                <a:spcPts val="0"/>
              </a:spcBef>
              <a:spcAft>
                <a:spcPts val="0"/>
              </a:spcAft>
              <a:buSzPts val="1300"/>
              <a:buChar char="-"/>
            </a:pPr>
            <a:endParaRPr dirty="0"/>
          </a:p>
        </p:txBody>
      </p:sp>
      <p:pic>
        <p:nvPicPr>
          <p:cNvPr id="3" name="Picture 2">
            <a:extLst>
              <a:ext uri="{FF2B5EF4-FFF2-40B4-BE49-F238E27FC236}">
                <a16:creationId xmlns:a16="http://schemas.microsoft.com/office/drawing/2014/main" id="{0B542329-D096-67CF-A0E6-10B2D8B9F745}"/>
              </a:ext>
            </a:extLst>
          </p:cNvPr>
          <p:cNvPicPr>
            <a:picLocks noChangeAspect="1"/>
          </p:cNvPicPr>
          <p:nvPr/>
        </p:nvPicPr>
        <p:blipFill>
          <a:blip r:embed="rId3"/>
          <a:stretch>
            <a:fillRect/>
          </a:stretch>
        </p:blipFill>
        <p:spPr>
          <a:xfrm>
            <a:off x="4399460" y="1001600"/>
            <a:ext cx="2022747" cy="3065400"/>
          </a:xfrm>
          <a:prstGeom prst="rect">
            <a:avLst/>
          </a:prstGeom>
        </p:spPr>
      </p:pic>
      <p:pic>
        <p:nvPicPr>
          <p:cNvPr id="5" name="Picture 4">
            <a:extLst>
              <a:ext uri="{FF2B5EF4-FFF2-40B4-BE49-F238E27FC236}">
                <a16:creationId xmlns:a16="http://schemas.microsoft.com/office/drawing/2014/main" id="{7B4D4BEC-1C2E-83EC-DFD6-3DE6C495685C}"/>
              </a:ext>
            </a:extLst>
          </p:cNvPr>
          <p:cNvPicPr>
            <a:picLocks noChangeAspect="1"/>
          </p:cNvPicPr>
          <p:nvPr/>
        </p:nvPicPr>
        <p:blipFill>
          <a:blip r:embed="rId4"/>
          <a:stretch>
            <a:fillRect/>
          </a:stretch>
        </p:blipFill>
        <p:spPr>
          <a:xfrm>
            <a:off x="6527059" y="1001600"/>
            <a:ext cx="1505101" cy="2467266"/>
          </a:xfrm>
          <a:prstGeom prst="rect">
            <a:avLst/>
          </a:prstGeom>
        </p:spPr>
      </p:pic>
      <p:pic>
        <p:nvPicPr>
          <p:cNvPr id="7" name="Picture 6">
            <a:extLst>
              <a:ext uri="{FF2B5EF4-FFF2-40B4-BE49-F238E27FC236}">
                <a16:creationId xmlns:a16="http://schemas.microsoft.com/office/drawing/2014/main" id="{023D7656-25F2-C419-CA3E-8EA92F4B59E9}"/>
              </a:ext>
            </a:extLst>
          </p:cNvPr>
          <p:cNvPicPr>
            <a:picLocks noChangeAspect="1"/>
          </p:cNvPicPr>
          <p:nvPr/>
        </p:nvPicPr>
        <p:blipFill>
          <a:blip r:embed="rId5"/>
          <a:stretch>
            <a:fillRect/>
          </a:stretch>
        </p:blipFill>
        <p:spPr>
          <a:xfrm>
            <a:off x="6527059" y="3385276"/>
            <a:ext cx="2114538" cy="1513247"/>
          </a:xfrm>
          <a:prstGeom prst="rect">
            <a:avLst/>
          </a:prstGeom>
        </p:spPr>
      </p:pic>
    </p:spTree>
    <p:extLst>
      <p:ext uri="{BB962C8B-B14F-4D97-AF65-F5344CB8AC3E}">
        <p14:creationId xmlns:p14="http://schemas.microsoft.com/office/powerpoint/2010/main" val="1159039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819150" y="559400"/>
            <a:ext cx="6537614" cy="442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Unstructured Data Processing (Cont.) </a:t>
            </a:r>
            <a:endParaRPr dirty="0"/>
          </a:p>
        </p:txBody>
      </p:sp>
      <p:sp>
        <p:nvSpPr>
          <p:cNvPr id="176" name="Google Shape;176;p19"/>
          <p:cNvSpPr txBox="1">
            <a:spLocks noGrp="1"/>
          </p:cNvSpPr>
          <p:nvPr>
            <p:ph type="body" idx="1"/>
          </p:nvPr>
        </p:nvSpPr>
        <p:spPr>
          <a:xfrm>
            <a:off x="819150" y="1195749"/>
            <a:ext cx="3417955" cy="3611777"/>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US" dirty="0">
                <a:latin typeface="Roboto" panose="02000000000000000000" pitchFamily="2" charset="0"/>
                <a:ea typeface="Roboto" panose="02000000000000000000" pitchFamily="2" charset="0"/>
                <a:cs typeface="Roboto" panose="02000000000000000000" pitchFamily="2" charset="0"/>
              </a:rPr>
              <a:t>Resulted in 16 categories</a:t>
            </a:r>
          </a:p>
          <a:p>
            <a:pPr marL="457200" lvl="0" indent="-311150" algn="l" rtl="0">
              <a:spcBef>
                <a:spcPts val="0"/>
              </a:spcBef>
              <a:spcAft>
                <a:spcPts val="0"/>
              </a:spcAft>
              <a:buSzPts val="1300"/>
              <a:buChar char="-"/>
            </a:pPr>
            <a:r>
              <a:rPr lang="en-US" dirty="0" err="1">
                <a:latin typeface="Roboto" panose="02000000000000000000" pitchFamily="2" charset="0"/>
                <a:ea typeface="Roboto" panose="02000000000000000000" pitchFamily="2" charset="0"/>
                <a:cs typeface="Roboto" panose="02000000000000000000" pitchFamily="2" charset="0"/>
              </a:rPr>
              <a:t>Wordcloud</a:t>
            </a:r>
            <a:r>
              <a:rPr lang="en-US" dirty="0">
                <a:latin typeface="Roboto" panose="02000000000000000000" pitchFamily="2" charset="0"/>
                <a:ea typeface="Roboto" panose="02000000000000000000" pitchFamily="2" charset="0"/>
                <a:cs typeface="Roboto" panose="02000000000000000000" pitchFamily="2" charset="0"/>
              </a:rPr>
              <a:t> visualization indicates clusters are of different music styles</a:t>
            </a:r>
          </a:p>
          <a:p>
            <a:pPr marL="457200" lvl="0" indent="-311150" algn="l" rtl="0">
              <a:spcBef>
                <a:spcPts val="0"/>
              </a:spcBef>
              <a:spcAft>
                <a:spcPts val="0"/>
              </a:spcAft>
              <a:buSzPts val="1300"/>
              <a:buChar char="-"/>
            </a:pPr>
            <a:r>
              <a:rPr lang="en-US" dirty="0">
                <a:latin typeface="Roboto" panose="02000000000000000000" pitchFamily="2" charset="0"/>
                <a:ea typeface="Roboto" panose="02000000000000000000" pitchFamily="2" charset="0"/>
                <a:cs typeface="Roboto" panose="02000000000000000000" pitchFamily="2" charset="0"/>
              </a:rPr>
              <a:t>Average Silhouette Score is 0.135, leaves a lot of room for future improvement</a:t>
            </a:r>
          </a:p>
          <a:p>
            <a:pPr marL="457200" lvl="0" indent="-311150" algn="l" rtl="0">
              <a:spcBef>
                <a:spcPts val="0"/>
              </a:spcBef>
              <a:spcAft>
                <a:spcPts val="0"/>
              </a:spcAft>
              <a:buSzPts val="1300"/>
              <a:buChar char="-"/>
            </a:pPr>
            <a:r>
              <a:rPr lang="en-US" dirty="0">
                <a:latin typeface="Roboto" panose="02000000000000000000" pitchFamily="2" charset="0"/>
                <a:ea typeface="Roboto" panose="02000000000000000000" pitchFamily="2" charset="0"/>
                <a:cs typeface="Roboto" panose="02000000000000000000" pitchFamily="2" charset="0"/>
              </a:rPr>
              <a:t>16 styles of music are further condensed into 7 broad genre categories based on personal experience and Discogs.com categorization:</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1: Rock (1 + 5 + 13 + 6 + 7)</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2: folk, world (0)</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3: electronic music (2 + 8 + 14 + 15)</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4: Soul/funk (4 + 10)</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5: hip-hop (9)</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6: indie/pop (11)</a:t>
            </a:r>
          </a:p>
          <a:p>
            <a:pPr lvl="1"/>
            <a:r>
              <a:rPr lang="en-US" sz="7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Cat 7: jazz</a:t>
            </a:r>
          </a:p>
          <a:p>
            <a:pPr marL="457200" lvl="0" indent="-311150" algn="l" rtl="0">
              <a:spcBef>
                <a:spcPts val="0"/>
              </a:spcBef>
              <a:spcAft>
                <a:spcPts val="0"/>
              </a:spcAft>
              <a:buSzPts val="1300"/>
              <a:buChar char="-"/>
            </a:pPr>
            <a:endParaRPr dirty="0">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5CBAC948-19C5-93C7-2926-F3FDB84620C7}"/>
              </a:ext>
            </a:extLst>
          </p:cNvPr>
          <p:cNvPicPr>
            <a:picLocks noChangeAspect="1"/>
          </p:cNvPicPr>
          <p:nvPr/>
        </p:nvPicPr>
        <p:blipFill>
          <a:blip r:embed="rId3"/>
          <a:stretch>
            <a:fillRect/>
          </a:stretch>
        </p:blipFill>
        <p:spPr>
          <a:xfrm>
            <a:off x="4237105" y="1098769"/>
            <a:ext cx="3119659" cy="1450880"/>
          </a:xfrm>
          <a:prstGeom prst="rect">
            <a:avLst/>
          </a:prstGeom>
        </p:spPr>
      </p:pic>
      <p:pic>
        <p:nvPicPr>
          <p:cNvPr id="13" name="Picture 12">
            <a:extLst>
              <a:ext uri="{FF2B5EF4-FFF2-40B4-BE49-F238E27FC236}">
                <a16:creationId xmlns:a16="http://schemas.microsoft.com/office/drawing/2014/main" id="{63AA914C-2B31-8F33-5E64-BFC28376EFEE}"/>
              </a:ext>
            </a:extLst>
          </p:cNvPr>
          <p:cNvPicPr>
            <a:picLocks noChangeAspect="1"/>
          </p:cNvPicPr>
          <p:nvPr/>
        </p:nvPicPr>
        <p:blipFill>
          <a:blip r:embed="rId4"/>
          <a:stretch>
            <a:fillRect/>
          </a:stretch>
        </p:blipFill>
        <p:spPr>
          <a:xfrm>
            <a:off x="4237105" y="2549649"/>
            <a:ext cx="4546021" cy="2257878"/>
          </a:xfrm>
          <a:prstGeom prst="rect">
            <a:avLst/>
          </a:prstGeom>
        </p:spPr>
      </p:pic>
    </p:spTree>
    <p:extLst>
      <p:ext uri="{BB962C8B-B14F-4D97-AF65-F5344CB8AC3E}">
        <p14:creationId xmlns:p14="http://schemas.microsoft.com/office/powerpoint/2010/main" val="268443851"/>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2501</Words>
  <Application>Microsoft Office PowerPoint</Application>
  <PresentationFormat>On-screen Show (16:9)</PresentationFormat>
  <Paragraphs>203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Nunito</vt:lpstr>
      <vt:lpstr>Courier New</vt:lpstr>
      <vt:lpstr>Montserrat</vt:lpstr>
      <vt:lpstr>Arial</vt:lpstr>
      <vt:lpstr>Calibri</vt:lpstr>
      <vt:lpstr>Roboto</vt:lpstr>
      <vt:lpstr>Shift</vt:lpstr>
      <vt:lpstr>CS668: Capstone Project</vt:lpstr>
      <vt:lpstr>Research Question and Motivation</vt:lpstr>
      <vt:lpstr>Dataset</vt:lpstr>
      <vt:lpstr>Literature Review</vt:lpstr>
      <vt:lpstr>Data Processing &amp; EDA</vt:lpstr>
      <vt:lpstr>Data Processing &amp; EDA(Cont.)</vt:lpstr>
      <vt:lpstr>Data Processing &amp; EDA (Cont.)</vt:lpstr>
      <vt:lpstr>Unstructured Data Processing</vt:lpstr>
      <vt:lpstr>Unstructured Data Processing (Cont.) </vt:lpstr>
      <vt:lpstr>Feature Engineering &amp; Selection</vt:lpstr>
      <vt:lpstr>Clustering Transaction Dataset</vt:lpstr>
      <vt:lpstr>Results</vt:lpstr>
      <vt:lpstr>Results</vt:lpstr>
      <vt:lpstr>Results (Genre/Style distribution)</vt:lpstr>
      <vt:lpstr>Results (Cont.)</vt:lpstr>
      <vt:lpstr>Conclusion: What Does This All Mean?</vt:lpstr>
      <vt:lpstr>Conclusion (Cont.)</vt:lpstr>
      <vt:lpstr>Shortcomings &amp; Possible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CS668: Capstone Project</dc:title>
  <cp:lastModifiedBy>Nguyen Nguyen</cp:lastModifiedBy>
  <cp:revision>52</cp:revision>
  <dcterms:modified xsi:type="dcterms:W3CDTF">2023-06-23T19:55:11Z</dcterms:modified>
</cp:coreProperties>
</file>